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8"/>
  </p:notesMasterIdLst>
  <p:handoutMasterIdLst>
    <p:handoutMasterId r:id="rId19"/>
  </p:handoutMasterIdLst>
  <p:sldIdLst>
    <p:sldId id="266" r:id="rId2"/>
    <p:sldId id="257" r:id="rId3"/>
    <p:sldId id="280" r:id="rId4"/>
    <p:sldId id="271" r:id="rId5"/>
    <p:sldId id="272" r:id="rId6"/>
    <p:sldId id="279" r:id="rId7"/>
    <p:sldId id="274" r:id="rId8"/>
    <p:sldId id="276" r:id="rId9"/>
    <p:sldId id="277" r:id="rId10"/>
    <p:sldId id="258" r:id="rId11"/>
    <p:sldId id="260" r:id="rId12"/>
    <p:sldId id="261" r:id="rId13"/>
    <p:sldId id="268" r:id="rId14"/>
    <p:sldId id="269" r:id="rId15"/>
    <p:sldId id="264" r:id="rId16"/>
    <p:sldId id="265" r:id="rId17"/>
  </p:sldIdLst>
  <p:sldSz cx="9144000" cy="6858000" type="overhead"/>
  <p:notesSz cx="7102475" cy="8991600"/>
  <p:defaultTextStyle>
    <a:defPPr>
      <a:defRPr lang="en-US"/>
    </a:defPPr>
    <a:lvl1pPr algn="l" rtl="0" fontAlgn="base">
      <a:spcBef>
        <a:spcPct val="0"/>
      </a:spcBef>
      <a:spcAft>
        <a:spcPct val="0"/>
      </a:spcAft>
      <a:defRPr sz="2400" kern="1200">
        <a:solidFill>
          <a:schemeClr val="tx1"/>
        </a:solidFill>
        <a:latin typeface="Verdana" pitchFamily="34" charset="0"/>
        <a:ea typeface="+mn-ea"/>
        <a:cs typeface="+mn-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folHlink"/>
    </p:penClr>
  </p:showPr>
  <p:clrMru>
    <a:srgbClr val="996633"/>
    <a:srgbClr val="666633"/>
    <a:srgbClr val="336600"/>
    <a:srgbClr val="614020"/>
    <a:srgbClr val="523E30"/>
    <a:srgbClr val="B2B2B2"/>
    <a:srgbClr val="DDDDDD"/>
    <a:srgbClr val="03079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030" autoAdjust="0"/>
    <p:restoredTop sz="90929"/>
  </p:normalViewPr>
  <p:slideViewPr>
    <p:cSldViewPr>
      <p:cViewPr varScale="1">
        <p:scale>
          <a:sx n="76" d="100"/>
          <a:sy n="76" d="100"/>
        </p:scale>
        <p:origin x="-33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1026"/>
          <p:cNvSpPr>
            <a:spLocks noGrp="1" noChangeArrowheads="1"/>
          </p:cNvSpPr>
          <p:nvPr>
            <p:ph type="hdr" sz="quarter"/>
          </p:nvPr>
        </p:nvSpPr>
        <p:spPr bwMode="auto">
          <a:xfrm>
            <a:off x="0" y="0"/>
            <a:ext cx="3043238" cy="4381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endParaRPr lang="en-US" dirty="0"/>
          </a:p>
        </p:txBody>
      </p:sp>
      <p:sp>
        <p:nvSpPr>
          <p:cNvPr id="18435" name="Rectangle 1027"/>
          <p:cNvSpPr>
            <a:spLocks noGrp="1" noChangeArrowheads="1"/>
          </p:cNvSpPr>
          <p:nvPr>
            <p:ph type="dt" sz="quarter" idx="1"/>
          </p:nvPr>
        </p:nvSpPr>
        <p:spPr bwMode="auto">
          <a:xfrm>
            <a:off x="4059238" y="0"/>
            <a:ext cx="3043237" cy="4381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endParaRPr lang="en-US" dirty="0"/>
          </a:p>
        </p:txBody>
      </p:sp>
      <p:sp>
        <p:nvSpPr>
          <p:cNvPr id="18436" name="Rectangle 1028"/>
          <p:cNvSpPr>
            <a:spLocks noGrp="1" noChangeArrowheads="1"/>
          </p:cNvSpPr>
          <p:nvPr>
            <p:ph type="ftr" sz="quarter" idx="2"/>
          </p:nvPr>
        </p:nvSpPr>
        <p:spPr bwMode="auto">
          <a:xfrm>
            <a:off x="0" y="8529638"/>
            <a:ext cx="3043238" cy="4381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r>
              <a:rPr lang="en-US" dirty="0"/>
              <a:t>Consolidated Trailers, Inc.</a:t>
            </a:r>
          </a:p>
        </p:txBody>
      </p:sp>
      <p:sp>
        <p:nvSpPr>
          <p:cNvPr id="18437" name="Rectangle 1029"/>
          <p:cNvSpPr>
            <a:spLocks noGrp="1" noChangeArrowheads="1"/>
          </p:cNvSpPr>
          <p:nvPr>
            <p:ph type="sldNum" sz="quarter" idx="3"/>
          </p:nvPr>
        </p:nvSpPr>
        <p:spPr bwMode="auto">
          <a:xfrm>
            <a:off x="4059238" y="8529638"/>
            <a:ext cx="3043237" cy="4381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fld id="{6DC4CB02-481F-442D-BEAD-872DB9EA6F8E}" type="slidenum">
              <a:rPr lang="en-US"/>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43238" cy="43815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charset="0"/>
              </a:defRPr>
            </a:lvl1pPr>
          </a:lstStyle>
          <a:p>
            <a:endParaRPr lang="en-US" dirty="0"/>
          </a:p>
        </p:txBody>
      </p:sp>
      <p:sp>
        <p:nvSpPr>
          <p:cNvPr id="14339" name="Rectangle 3"/>
          <p:cNvSpPr>
            <a:spLocks noGrp="1" noChangeArrowheads="1"/>
          </p:cNvSpPr>
          <p:nvPr>
            <p:ph type="dt" idx="1"/>
          </p:nvPr>
        </p:nvSpPr>
        <p:spPr bwMode="auto">
          <a:xfrm>
            <a:off x="4059238" y="0"/>
            <a:ext cx="3043237" cy="43815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charset="0"/>
              </a:defRPr>
            </a:lvl1pPr>
          </a:lstStyle>
          <a:p>
            <a:endParaRPr lang="en-US" dirty="0"/>
          </a:p>
        </p:txBody>
      </p:sp>
      <p:sp>
        <p:nvSpPr>
          <p:cNvPr id="14340" name="Rectangle 4"/>
          <p:cNvSpPr>
            <a:spLocks noGrp="1" noRot="1" noChangeAspect="1" noChangeArrowheads="1" noTextEdit="1"/>
          </p:cNvSpPr>
          <p:nvPr>
            <p:ph type="sldImg" idx="2"/>
          </p:nvPr>
        </p:nvSpPr>
        <p:spPr bwMode="auto">
          <a:xfrm>
            <a:off x="1266825" y="655638"/>
            <a:ext cx="4570413" cy="3427412"/>
          </a:xfrm>
          <a:prstGeom prst="rect">
            <a:avLst/>
          </a:prstGeom>
          <a:noFill/>
          <a:ln w="9525">
            <a:solidFill>
              <a:srgbClr val="000000"/>
            </a:solidFill>
            <a:miter lim="800000"/>
            <a:headEnd/>
            <a:tailEnd/>
          </a:ln>
          <a:effectLst/>
        </p:spPr>
      </p:sp>
      <p:sp>
        <p:nvSpPr>
          <p:cNvPr id="14341" name="Rectangle 5"/>
          <p:cNvSpPr>
            <a:spLocks noGrp="1" noChangeArrowheads="1"/>
          </p:cNvSpPr>
          <p:nvPr>
            <p:ph type="body" sz="quarter" idx="3"/>
          </p:nvPr>
        </p:nvSpPr>
        <p:spPr bwMode="auto">
          <a:xfrm>
            <a:off x="936625" y="4302125"/>
            <a:ext cx="5229225" cy="4008438"/>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342" name="Rectangle 6"/>
          <p:cNvSpPr>
            <a:spLocks noGrp="1" noChangeArrowheads="1"/>
          </p:cNvSpPr>
          <p:nvPr>
            <p:ph type="ftr" sz="quarter" idx="4"/>
          </p:nvPr>
        </p:nvSpPr>
        <p:spPr bwMode="auto">
          <a:xfrm>
            <a:off x="0" y="8529638"/>
            <a:ext cx="3043238" cy="43815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charset="0"/>
              </a:defRPr>
            </a:lvl1pPr>
          </a:lstStyle>
          <a:p>
            <a:endParaRPr lang="en-US" dirty="0"/>
          </a:p>
        </p:txBody>
      </p:sp>
      <p:sp>
        <p:nvSpPr>
          <p:cNvPr id="14343" name="Rectangle 7"/>
          <p:cNvSpPr>
            <a:spLocks noGrp="1" noChangeArrowheads="1"/>
          </p:cNvSpPr>
          <p:nvPr>
            <p:ph type="sldNum" sz="quarter" idx="5"/>
          </p:nvPr>
        </p:nvSpPr>
        <p:spPr bwMode="auto">
          <a:xfrm>
            <a:off x="4059238" y="8529638"/>
            <a:ext cx="3043237" cy="43815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charset="0"/>
              </a:defRPr>
            </a:lvl1pPr>
          </a:lstStyle>
          <a:p>
            <a:fld id="{4889DC8B-0718-402B-899E-30866E30ED0B}"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defTabSz="933450" rtl="0" eaLnBrk="0" fontAlgn="base" hangingPunct="0">
      <a:spcBef>
        <a:spcPct val="30000"/>
      </a:spcBef>
      <a:spcAft>
        <a:spcPct val="0"/>
      </a:spcAft>
      <a:defRPr kumimoji="1" sz="1200" kern="1200">
        <a:solidFill>
          <a:schemeClr val="tx1"/>
        </a:solidFill>
        <a:latin typeface="Times New Roman" charset="0"/>
        <a:ea typeface="+mn-ea"/>
        <a:cs typeface="+mn-cs"/>
      </a:defRPr>
    </a:lvl1pPr>
    <a:lvl2pPr marL="461963" algn="l" defTabSz="933450" rtl="0" eaLnBrk="0" fontAlgn="base" hangingPunct="0">
      <a:spcBef>
        <a:spcPct val="30000"/>
      </a:spcBef>
      <a:spcAft>
        <a:spcPct val="0"/>
      </a:spcAft>
      <a:defRPr kumimoji="1" sz="1200" kern="1200">
        <a:solidFill>
          <a:schemeClr val="tx1"/>
        </a:solidFill>
        <a:latin typeface="Times New Roman" charset="0"/>
        <a:ea typeface="+mn-ea"/>
        <a:cs typeface="+mn-cs"/>
      </a:defRPr>
    </a:lvl2pPr>
    <a:lvl3pPr marL="923925" algn="l" defTabSz="933450" rtl="0" eaLnBrk="0" fontAlgn="base" hangingPunct="0">
      <a:spcBef>
        <a:spcPct val="30000"/>
      </a:spcBef>
      <a:spcAft>
        <a:spcPct val="0"/>
      </a:spcAft>
      <a:defRPr kumimoji="1" sz="1200" kern="1200">
        <a:solidFill>
          <a:schemeClr val="tx1"/>
        </a:solidFill>
        <a:latin typeface="Times New Roman" charset="0"/>
        <a:ea typeface="+mn-ea"/>
        <a:cs typeface="+mn-cs"/>
      </a:defRPr>
    </a:lvl3pPr>
    <a:lvl4pPr marL="1387475" algn="l" defTabSz="933450" rtl="0" eaLnBrk="0" fontAlgn="base" hangingPunct="0">
      <a:spcBef>
        <a:spcPct val="30000"/>
      </a:spcBef>
      <a:spcAft>
        <a:spcPct val="0"/>
      </a:spcAft>
      <a:defRPr kumimoji="1" sz="1200" kern="1200">
        <a:solidFill>
          <a:schemeClr val="tx1"/>
        </a:solidFill>
        <a:latin typeface="Times New Roman" charset="0"/>
        <a:ea typeface="+mn-ea"/>
        <a:cs typeface="+mn-cs"/>
      </a:defRPr>
    </a:lvl4pPr>
    <a:lvl5pPr marL="1849438" algn="l" defTabSz="933450" rtl="0" eaLnBrk="0" fontAlgn="base" hangingPunct="0">
      <a:spcBef>
        <a:spcPct val="30000"/>
      </a:spcBef>
      <a:spcAft>
        <a:spcPct val="0"/>
      </a:spcAft>
      <a:defRPr kumimoji="1"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89DC8B-0718-402B-899E-30866E30ED0B}"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89DC8B-0718-402B-899E-30866E30ED0B}"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89DC8B-0718-402B-899E-30866E30ED0B}"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89DC8B-0718-402B-899E-30866E30ED0B}"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89DC8B-0718-402B-899E-30866E30ED0B}"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89DC8B-0718-402B-899E-30866E30ED0B}"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89DC8B-0718-402B-899E-30866E30ED0B}"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89DC8B-0718-402B-899E-30866E30ED0B}" type="slidenum">
              <a:rPr lang="en-US" smtClean="0"/>
              <a:pPr/>
              <a:t>16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89DC8B-0718-402B-899E-30866E30ED0B}"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89DC8B-0718-402B-899E-30866E30ED0B}"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89DC8B-0718-402B-899E-30866E30ED0B}"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89DC8B-0718-402B-899E-30866E30ED0B}"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89DC8B-0718-402B-899E-30866E30ED0B}"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89DC8B-0718-402B-899E-30866E30ED0B}"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89DC8B-0718-402B-899E-30866E30ED0B}"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89DC8B-0718-402B-899E-30866E30ED0B}"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7890" name="Group 2"/>
          <p:cNvGrpSpPr>
            <a:grpSpLocks/>
          </p:cNvGrpSpPr>
          <p:nvPr/>
        </p:nvGrpSpPr>
        <p:grpSpPr bwMode="auto">
          <a:xfrm>
            <a:off x="-3175" y="0"/>
            <a:ext cx="9147175" cy="6867525"/>
            <a:chOff x="-2" y="0"/>
            <a:chExt cx="5762" cy="4326"/>
          </a:xfrm>
        </p:grpSpPr>
        <p:grpSp>
          <p:nvGrpSpPr>
            <p:cNvPr id="37891" name="Group 3"/>
            <p:cNvGrpSpPr>
              <a:grpSpLocks/>
            </p:cNvGrpSpPr>
            <p:nvPr userDrawn="1"/>
          </p:nvGrpSpPr>
          <p:grpSpPr bwMode="auto">
            <a:xfrm>
              <a:off x="-2" y="0"/>
              <a:ext cx="5712" cy="4326"/>
              <a:chOff x="-2" y="0"/>
              <a:chExt cx="5712" cy="4326"/>
            </a:xfrm>
          </p:grpSpPr>
          <p:sp>
            <p:nvSpPr>
              <p:cNvPr id="37892" name="Rectangle 4"/>
              <p:cNvSpPr>
                <a:spLocks noChangeArrowheads="1"/>
              </p:cNvSpPr>
              <p:nvPr/>
            </p:nvSpPr>
            <p:spPr bwMode="auto">
              <a:xfrm>
                <a:off x="-2" y="0"/>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7893" name="Rectangle 5"/>
              <p:cNvSpPr>
                <a:spLocks noChangeArrowheads="1"/>
              </p:cNvSpPr>
              <p:nvPr/>
            </p:nvSpPr>
            <p:spPr bwMode="auto">
              <a:xfrm>
                <a:off x="94"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7894" name="Rectangle 6"/>
              <p:cNvSpPr>
                <a:spLocks noChangeArrowheads="1"/>
              </p:cNvSpPr>
              <p:nvPr/>
            </p:nvSpPr>
            <p:spPr bwMode="auto">
              <a:xfrm>
                <a:off x="190"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7895" name="Rectangle 7"/>
              <p:cNvSpPr>
                <a:spLocks noChangeArrowheads="1"/>
              </p:cNvSpPr>
              <p:nvPr/>
            </p:nvSpPr>
            <p:spPr bwMode="auto">
              <a:xfrm>
                <a:off x="286"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7896" name="Rectangle 8"/>
              <p:cNvSpPr>
                <a:spLocks noChangeArrowheads="1"/>
              </p:cNvSpPr>
              <p:nvPr/>
            </p:nvSpPr>
            <p:spPr bwMode="auto">
              <a:xfrm>
                <a:off x="382"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7897" name="Rectangle 9"/>
              <p:cNvSpPr>
                <a:spLocks noChangeArrowheads="1"/>
              </p:cNvSpPr>
              <p:nvPr/>
            </p:nvSpPr>
            <p:spPr bwMode="auto">
              <a:xfrm>
                <a:off x="478"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7898" name="Rectangle 10"/>
              <p:cNvSpPr>
                <a:spLocks noChangeArrowheads="1"/>
              </p:cNvSpPr>
              <p:nvPr/>
            </p:nvSpPr>
            <p:spPr bwMode="auto">
              <a:xfrm>
                <a:off x="574"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7899" name="Rectangle 11"/>
              <p:cNvSpPr>
                <a:spLocks noChangeArrowheads="1"/>
              </p:cNvSpPr>
              <p:nvPr/>
            </p:nvSpPr>
            <p:spPr bwMode="auto">
              <a:xfrm>
                <a:off x="670"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7900" name="Rectangle 12"/>
              <p:cNvSpPr>
                <a:spLocks noChangeArrowheads="1"/>
              </p:cNvSpPr>
              <p:nvPr/>
            </p:nvSpPr>
            <p:spPr bwMode="auto">
              <a:xfrm>
                <a:off x="766"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7901" name="Rectangle 13"/>
              <p:cNvSpPr>
                <a:spLocks noChangeArrowheads="1"/>
              </p:cNvSpPr>
              <p:nvPr/>
            </p:nvSpPr>
            <p:spPr bwMode="auto">
              <a:xfrm>
                <a:off x="862"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7902" name="Rectangle 14"/>
              <p:cNvSpPr>
                <a:spLocks noChangeArrowheads="1"/>
              </p:cNvSpPr>
              <p:nvPr/>
            </p:nvSpPr>
            <p:spPr bwMode="auto">
              <a:xfrm>
                <a:off x="958"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7903" name="Rectangle 15"/>
              <p:cNvSpPr>
                <a:spLocks noChangeArrowheads="1"/>
              </p:cNvSpPr>
              <p:nvPr/>
            </p:nvSpPr>
            <p:spPr bwMode="auto">
              <a:xfrm>
                <a:off x="1054"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7904" name="Rectangle 16"/>
              <p:cNvSpPr>
                <a:spLocks noChangeArrowheads="1"/>
              </p:cNvSpPr>
              <p:nvPr/>
            </p:nvSpPr>
            <p:spPr bwMode="auto">
              <a:xfrm>
                <a:off x="1150"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7905" name="Rectangle 17"/>
              <p:cNvSpPr>
                <a:spLocks noChangeArrowheads="1"/>
              </p:cNvSpPr>
              <p:nvPr/>
            </p:nvSpPr>
            <p:spPr bwMode="auto">
              <a:xfrm>
                <a:off x="1246"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7906" name="Rectangle 18"/>
              <p:cNvSpPr>
                <a:spLocks noChangeArrowheads="1"/>
              </p:cNvSpPr>
              <p:nvPr/>
            </p:nvSpPr>
            <p:spPr bwMode="auto">
              <a:xfrm>
                <a:off x="1342"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7907" name="Rectangle 19"/>
              <p:cNvSpPr>
                <a:spLocks noChangeArrowheads="1"/>
              </p:cNvSpPr>
              <p:nvPr/>
            </p:nvSpPr>
            <p:spPr bwMode="auto">
              <a:xfrm>
                <a:off x="1438"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7908" name="Rectangle 20"/>
              <p:cNvSpPr>
                <a:spLocks noChangeArrowheads="1"/>
              </p:cNvSpPr>
              <p:nvPr/>
            </p:nvSpPr>
            <p:spPr bwMode="auto">
              <a:xfrm>
                <a:off x="1534"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7909" name="Rectangle 21"/>
              <p:cNvSpPr>
                <a:spLocks noChangeArrowheads="1"/>
              </p:cNvSpPr>
              <p:nvPr/>
            </p:nvSpPr>
            <p:spPr bwMode="auto">
              <a:xfrm>
                <a:off x="1630"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7910" name="Rectangle 22"/>
              <p:cNvSpPr>
                <a:spLocks noChangeArrowheads="1"/>
              </p:cNvSpPr>
              <p:nvPr/>
            </p:nvSpPr>
            <p:spPr bwMode="auto">
              <a:xfrm>
                <a:off x="1726"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7911" name="Rectangle 23"/>
              <p:cNvSpPr>
                <a:spLocks noChangeArrowheads="1"/>
              </p:cNvSpPr>
              <p:nvPr/>
            </p:nvSpPr>
            <p:spPr bwMode="auto">
              <a:xfrm>
                <a:off x="1822"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7912" name="Rectangle 24"/>
              <p:cNvSpPr>
                <a:spLocks noChangeArrowheads="1"/>
              </p:cNvSpPr>
              <p:nvPr/>
            </p:nvSpPr>
            <p:spPr bwMode="auto">
              <a:xfrm>
                <a:off x="1918"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7913" name="Rectangle 25"/>
              <p:cNvSpPr>
                <a:spLocks noChangeArrowheads="1"/>
              </p:cNvSpPr>
              <p:nvPr/>
            </p:nvSpPr>
            <p:spPr bwMode="auto">
              <a:xfrm>
                <a:off x="2014"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7914" name="Rectangle 26"/>
              <p:cNvSpPr>
                <a:spLocks noChangeArrowheads="1"/>
              </p:cNvSpPr>
              <p:nvPr/>
            </p:nvSpPr>
            <p:spPr bwMode="auto">
              <a:xfrm>
                <a:off x="2110"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7915" name="Rectangle 27"/>
              <p:cNvSpPr>
                <a:spLocks noChangeArrowheads="1"/>
              </p:cNvSpPr>
              <p:nvPr/>
            </p:nvSpPr>
            <p:spPr bwMode="auto">
              <a:xfrm>
                <a:off x="2206"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7916" name="Rectangle 28"/>
              <p:cNvSpPr>
                <a:spLocks noChangeArrowheads="1"/>
              </p:cNvSpPr>
              <p:nvPr/>
            </p:nvSpPr>
            <p:spPr bwMode="auto">
              <a:xfrm>
                <a:off x="2302"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7917" name="Rectangle 29"/>
              <p:cNvSpPr>
                <a:spLocks noChangeArrowheads="1"/>
              </p:cNvSpPr>
              <p:nvPr/>
            </p:nvSpPr>
            <p:spPr bwMode="auto">
              <a:xfrm>
                <a:off x="2398"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7918" name="Rectangle 30"/>
              <p:cNvSpPr>
                <a:spLocks noChangeArrowheads="1"/>
              </p:cNvSpPr>
              <p:nvPr/>
            </p:nvSpPr>
            <p:spPr bwMode="auto">
              <a:xfrm>
                <a:off x="2494"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7919" name="Rectangle 31"/>
              <p:cNvSpPr>
                <a:spLocks noChangeArrowheads="1"/>
              </p:cNvSpPr>
              <p:nvPr/>
            </p:nvSpPr>
            <p:spPr bwMode="auto">
              <a:xfrm>
                <a:off x="2590"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7920" name="Rectangle 32"/>
              <p:cNvSpPr>
                <a:spLocks noChangeArrowheads="1"/>
              </p:cNvSpPr>
              <p:nvPr/>
            </p:nvSpPr>
            <p:spPr bwMode="auto">
              <a:xfrm>
                <a:off x="2686"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7921" name="Rectangle 33"/>
              <p:cNvSpPr>
                <a:spLocks noChangeArrowheads="1"/>
              </p:cNvSpPr>
              <p:nvPr/>
            </p:nvSpPr>
            <p:spPr bwMode="auto">
              <a:xfrm>
                <a:off x="2782"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7922" name="Rectangle 34"/>
              <p:cNvSpPr>
                <a:spLocks noChangeArrowheads="1"/>
              </p:cNvSpPr>
              <p:nvPr/>
            </p:nvSpPr>
            <p:spPr bwMode="auto">
              <a:xfrm>
                <a:off x="2878"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7923" name="Rectangle 35"/>
              <p:cNvSpPr>
                <a:spLocks noChangeArrowheads="1"/>
              </p:cNvSpPr>
              <p:nvPr/>
            </p:nvSpPr>
            <p:spPr bwMode="auto">
              <a:xfrm>
                <a:off x="2974"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7924" name="Rectangle 36"/>
              <p:cNvSpPr>
                <a:spLocks noChangeArrowheads="1"/>
              </p:cNvSpPr>
              <p:nvPr/>
            </p:nvSpPr>
            <p:spPr bwMode="auto">
              <a:xfrm>
                <a:off x="3070"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7925" name="Rectangle 37"/>
              <p:cNvSpPr>
                <a:spLocks noChangeArrowheads="1"/>
              </p:cNvSpPr>
              <p:nvPr/>
            </p:nvSpPr>
            <p:spPr bwMode="auto">
              <a:xfrm>
                <a:off x="3166"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7926" name="Rectangle 38"/>
              <p:cNvSpPr>
                <a:spLocks noChangeArrowheads="1"/>
              </p:cNvSpPr>
              <p:nvPr/>
            </p:nvSpPr>
            <p:spPr bwMode="auto">
              <a:xfrm>
                <a:off x="3262"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7927" name="Rectangle 39"/>
              <p:cNvSpPr>
                <a:spLocks noChangeArrowheads="1"/>
              </p:cNvSpPr>
              <p:nvPr/>
            </p:nvSpPr>
            <p:spPr bwMode="auto">
              <a:xfrm>
                <a:off x="3358"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7928" name="Rectangle 40"/>
              <p:cNvSpPr>
                <a:spLocks noChangeArrowheads="1"/>
              </p:cNvSpPr>
              <p:nvPr/>
            </p:nvSpPr>
            <p:spPr bwMode="auto">
              <a:xfrm>
                <a:off x="3454"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7929" name="Rectangle 41"/>
              <p:cNvSpPr>
                <a:spLocks noChangeArrowheads="1"/>
              </p:cNvSpPr>
              <p:nvPr/>
            </p:nvSpPr>
            <p:spPr bwMode="auto">
              <a:xfrm>
                <a:off x="3550"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7930" name="Rectangle 42"/>
              <p:cNvSpPr>
                <a:spLocks noChangeArrowheads="1"/>
              </p:cNvSpPr>
              <p:nvPr/>
            </p:nvSpPr>
            <p:spPr bwMode="auto">
              <a:xfrm>
                <a:off x="3646"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7931" name="Rectangle 43"/>
              <p:cNvSpPr>
                <a:spLocks noChangeArrowheads="1"/>
              </p:cNvSpPr>
              <p:nvPr/>
            </p:nvSpPr>
            <p:spPr bwMode="auto">
              <a:xfrm>
                <a:off x="3742"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7932" name="Rectangle 44"/>
              <p:cNvSpPr>
                <a:spLocks noChangeArrowheads="1"/>
              </p:cNvSpPr>
              <p:nvPr/>
            </p:nvSpPr>
            <p:spPr bwMode="auto">
              <a:xfrm>
                <a:off x="3838"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7933" name="Rectangle 45"/>
              <p:cNvSpPr>
                <a:spLocks noChangeArrowheads="1"/>
              </p:cNvSpPr>
              <p:nvPr/>
            </p:nvSpPr>
            <p:spPr bwMode="auto">
              <a:xfrm>
                <a:off x="3934"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7934" name="Rectangle 46"/>
              <p:cNvSpPr>
                <a:spLocks noChangeArrowheads="1"/>
              </p:cNvSpPr>
              <p:nvPr/>
            </p:nvSpPr>
            <p:spPr bwMode="auto">
              <a:xfrm>
                <a:off x="4030"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7935" name="Rectangle 47"/>
              <p:cNvSpPr>
                <a:spLocks noChangeArrowheads="1"/>
              </p:cNvSpPr>
              <p:nvPr/>
            </p:nvSpPr>
            <p:spPr bwMode="auto">
              <a:xfrm>
                <a:off x="4126"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7936" name="Rectangle 48"/>
              <p:cNvSpPr>
                <a:spLocks noChangeArrowheads="1"/>
              </p:cNvSpPr>
              <p:nvPr/>
            </p:nvSpPr>
            <p:spPr bwMode="auto">
              <a:xfrm>
                <a:off x="4222"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7937" name="Rectangle 49"/>
              <p:cNvSpPr>
                <a:spLocks noChangeArrowheads="1"/>
              </p:cNvSpPr>
              <p:nvPr/>
            </p:nvSpPr>
            <p:spPr bwMode="auto">
              <a:xfrm>
                <a:off x="4318"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7938" name="Rectangle 50"/>
              <p:cNvSpPr>
                <a:spLocks noChangeArrowheads="1"/>
              </p:cNvSpPr>
              <p:nvPr/>
            </p:nvSpPr>
            <p:spPr bwMode="auto">
              <a:xfrm>
                <a:off x="4414"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7939" name="Rectangle 51"/>
              <p:cNvSpPr>
                <a:spLocks noChangeArrowheads="1"/>
              </p:cNvSpPr>
              <p:nvPr/>
            </p:nvSpPr>
            <p:spPr bwMode="auto">
              <a:xfrm>
                <a:off x="4510"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7940" name="Rectangle 52"/>
              <p:cNvSpPr>
                <a:spLocks noChangeArrowheads="1"/>
              </p:cNvSpPr>
              <p:nvPr/>
            </p:nvSpPr>
            <p:spPr bwMode="auto">
              <a:xfrm>
                <a:off x="4606"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7941" name="Rectangle 53"/>
              <p:cNvSpPr>
                <a:spLocks noChangeArrowheads="1"/>
              </p:cNvSpPr>
              <p:nvPr/>
            </p:nvSpPr>
            <p:spPr bwMode="auto">
              <a:xfrm>
                <a:off x="4702"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7942" name="Rectangle 54"/>
              <p:cNvSpPr>
                <a:spLocks noChangeArrowheads="1"/>
              </p:cNvSpPr>
              <p:nvPr/>
            </p:nvSpPr>
            <p:spPr bwMode="auto">
              <a:xfrm>
                <a:off x="4798"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7943" name="Rectangle 55"/>
              <p:cNvSpPr>
                <a:spLocks noChangeArrowheads="1"/>
              </p:cNvSpPr>
              <p:nvPr/>
            </p:nvSpPr>
            <p:spPr bwMode="auto">
              <a:xfrm>
                <a:off x="4894"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7944" name="Rectangle 56"/>
              <p:cNvSpPr>
                <a:spLocks noChangeArrowheads="1"/>
              </p:cNvSpPr>
              <p:nvPr/>
            </p:nvSpPr>
            <p:spPr bwMode="auto">
              <a:xfrm>
                <a:off x="4990"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7945" name="Rectangle 57"/>
              <p:cNvSpPr>
                <a:spLocks noChangeArrowheads="1"/>
              </p:cNvSpPr>
              <p:nvPr/>
            </p:nvSpPr>
            <p:spPr bwMode="auto">
              <a:xfrm>
                <a:off x="5086"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7946" name="Rectangle 58"/>
              <p:cNvSpPr>
                <a:spLocks noChangeArrowheads="1"/>
              </p:cNvSpPr>
              <p:nvPr/>
            </p:nvSpPr>
            <p:spPr bwMode="auto">
              <a:xfrm>
                <a:off x="5182"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7947" name="Rectangle 59"/>
              <p:cNvSpPr>
                <a:spLocks noChangeArrowheads="1"/>
              </p:cNvSpPr>
              <p:nvPr/>
            </p:nvSpPr>
            <p:spPr bwMode="auto">
              <a:xfrm>
                <a:off x="5278"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7948" name="Rectangle 60"/>
              <p:cNvSpPr>
                <a:spLocks noChangeArrowheads="1"/>
              </p:cNvSpPr>
              <p:nvPr/>
            </p:nvSpPr>
            <p:spPr bwMode="auto">
              <a:xfrm>
                <a:off x="5374"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7949" name="Rectangle 61"/>
              <p:cNvSpPr>
                <a:spLocks noChangeArrowheads="1"/>
              </p:cNvSpPr>
              <p:nvPr/>
            </p:nvSpPr>
            <p:spPr bwMode="auto">
              <a:xfrm>
                <a:off x="5470"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7950" name="Rectangle 62"/>
              <p:cNvSpPr>
                <a:spLocks noChangeArrowheads="1"/>
              </p:cNvSpPr>
              <p:nvPr/>
            </p:nvSpPr>
            <p:spPr bwMode="auto">
              <a:xfrm>
                <a:off x="5566"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7951" name="Rectangle 63"/>
              <p:cNvSpPr>
                <a:spLocks noChangeArrowheads="1"/>
              </p:cNvSpPr>
              <p:nvPr/>
            </p:nvSpPr>
            <p:spPr bwMode="auto">
              <a:xfrm>
                <a:off x="5662" y="6"/>
                <a:ext cx="48" cy="4320"/>
              </a:xfrm>
              <a:prstGeom prst="rect">
                <a:avLst/>
              </a:prstGeom>
              <a:solidFill>
                <a:schemeClr val="accent2"/>
              </a:solidFill>
              <a:ln w="9525">
                <a:noFill/>
                <a:miter lim="800000"/>
                <a:headEnd/>
                <a:tailEnd/>
              </a:ln>
              <a:effectLst/>
            </p:spPr>
            <p:txBody>
              <a:bodyPr wrap="none" anchor="ctr"/>
              <a:lstStyle/>
              <a:p>
                <a:endParaRPr lang="en-US" dirty="0"/>
              </a:p>
            </p:txBody>
          </p:sp>
        </p:grpSp>
        <p:sp>
          <p:nvSpPr>
            <p:cNvPr id="37952" name="Rectangle 64"/>
            <p:cNvSpPr>
              <a:spLocks noChangeArrowheads="1"/>
            </p:cNvSpPr>
            <p:nvPr userDrawn="1"/>
          </p:nvSpPr>
          <p:spPr bwMode="auto">
            <a:xfrm>
              <a:off x="429" y="0"/>
              <a:ext cx="5331" cy="4320"/>
            </a:xfrm>
            <a:prstGeom prst="rect">
              <a:avLst/>
            </a:prstGeom>
            <a:solidFill>
              <a:schemeClr val="accent1">
                <a:alpha val="50000"/>
              </a:schemeClr>
            </a:solidFill>
            <a:ln w="9525">
              <a:noFill/>
              <a:miter lim="800000"/>
              <a:headEnd/>
              <a:tailEnd/>
            </a:ln>
            <a:effectLst/>
          </p:spPr>
          <p:txBody>
            <a:bodyPr wrap="none" anchor="ctr"/>
            <a:lstStyle/>
            <a:p>
              <a:endParaRPr lang="en-US" dirty="0"/>
            </a:p>
          </p:txBody>
        </p:sp>
        <p:sp>
          <p:nvSpPr>
            <p:cNvPr id="37953" name="Rectangle 65"/>
            <p:cNvSpPr>
              <a:spLocks noChangeArrowheads="1"/>
            </p:cNvSpPr>
            <p:nvPr userDrawn="1"/>
          </p:nvSpPr>
          <p:spPr bwMode="auto">
            <a:xfrm>
              <a:off x="0" y="0"/>
              <a:ext cx="5760" cy="321"/>
            </a:xfrm>
            <a:prstGeom prst="rect">
              <a:avLst/>
            </a:prstGeom>
            <a:solidFill>
              <a:schemeClr val="hlink">
                <a:alpha val="50000"/>
              </a:schemeClr>
            </a:solidFill>
            <a:ln w="9525">
              <a:noFill/>
              <a:miter lim="800000"/>
              <a:headEnd/>
              <a:tailEnd/>
            </a:ln>
            <a:effectLst/>
          </p:spPr>
          <p:txBody>
            <a:bodyPr wrap="none" anchor="ctr"/>
            <a:lstStyle/>
            <a:p>
              <a:endParaRPr lang="en-US" dirty="0"/>
            </a:p>
          </p:txBody>
        </p:sp>
      </p:grpSp>
      <p:sp>
        <p:nvSpPr>
          <p:cNvPr id="37954" name="Rectangle 66"/>
          <p:cNvSpPr>
            <a:spLocks noChangeArrowheads="1"/>
          </p:cNvSpPr>
          <p:nvPr/>
        </p:nvSpPr>
        <p:spPr bwMode="auto">
          <a:xfrm>
            <a:off x="3505200" y="2590800"/>
            <a:ext cx="4892675" cy="76200"/>
          </a:xfrm>
          <a:prstGeom prst="rect">
            <a:avLst/>
          </a:prstGeom>
          <a:solidFill>
            <a:schemeClr val="hlink">
              <a:alpha val="50000"/>
            </a:schemeClr>
          </a:solidFill>
          <a:ln w="9525">
            <a:noFill/>
            <a:miter lim="800000"/>
            <a:headEnd/>
            <a:tailEnd/>
          </a:ln>
          <a:effectLst/>
        </p:spPr>
        <p:txBody>
          <a:bodyPr wrap="none" anchor="ctr"/>
          <a:lstStyle/>
          <a:p>
            <a:pPr algn="ctr"/>
            <a:endParaRPr kumimoji="1" lang="en-US" dirty="0"/>
          </a:p>
        </p:txBody>
      </p:sp>
      <p:sp>
        <p:nvSpPr>
          <p:cNvPr id="37955" name="Rectangle 67"/>
          <p:cNvSpPr>
            <a:spLocks noGrp="1" noChangeArrowheads="1"/>
          </p:cNvSpPr>
          <p:nvPr>
            <p:ph type="ctrTitle" sz="quarter"/>
          </p:nvPr>
        </p:nvSpPr>
        <p:spPr>
          <a:xfrm>
            <a:off x="779463" y="1096963"/>
            <a:ext cx="7678737" cy="1431925"/>
          </a:xfrm>
        </p:spPr>
        <p:txBody>
          <a:bodyPr/>
          <a:lstStyle>
            <a:lvl1pPr algn="r">
              <a:defRPr/>
            </a:lvl1pPr>
          </a:lstStyle>
          <a:p>
            <a:r>
              <a:rPr lang="en-US"/>
              <a:t>Click to edit Master title style</a:t>
            </a:r>
          </a:p>
        </p:txBody>
      </p:sp>
      <p:sp>
        <p:nvSpPr>
          <p:cNvPr id="37956" name="Rectangle 68"/>
          <p:cNvSpPr>
            <a:spLocks noGrp="1" noChangeArrowheads="1"/>
          </p:cNvSpPr>
          <p:nvPr>
            <p:ph type="subTitle" sz="quarter" idx="1"/>
          </p:nvPr>
        </p:nvSpPr>
        <p:spPr>
          <a:xfrm>
            <a:off x="4021138" y="2860675"/>
            <a:ext cx="4437062" cy="3114675"/>
          </a:xfrm>
        </p:spPr>
        <p:txBody>
          <a:bodyPr/>
          <a:lstStyle>
            <a:lvl1pPr marL="0" indent="0">
              <a:buFont typeface="Wingdings" pitchFamily="2" charset="2"/>
              <a:buNone/>
              <a:defRPr/>
            </a:lvl1pPr>
          </a:lstStyle>
          <a:p>
            <a:r>
              <a:rPr lang="en-US"/>
              <a:t>Click to edit Master subtitle style</a:t>
            </a:r>
          </a:p>
        </p:txBody>
      </p:sp>
      <p:sp>
        <p:nvSpPr>
          <p:cNvPr id="37957" name="Rectangle 69"/>
          <p:cNvSpPr>
            <a:spLocks noGrp="1" noChangeArrowheads="1"/>
          </p:cNvSpPr>
          <p:nvPr>
            <p:ph type="dt" sz="quarter" idx="2"/>
          </p:nvPr>
        </p:nvSpPr>
        <p:spPr>
          <a:xfrm>
            <a:off x="685800" y="6248400"/>
            <a:ext cx="1905000" cy="457200"/>
          </a:xfrm>
        </p:spPr>
        <p:txBody>
          <a:bodyPr/>
          <a:lstStyle>
            <a:lvl1pPr>
              <a:defRPr/>
            </a:lvl1pPr>
          </a:lstStyle>
          <a:p>
            <a:endParaRPr lang="en-US" dirty="0"/>
          </a:p>
        </p:txBody>
      </p:sp>
      <p:sp>
        <p:nvSpPr>
          <p:cNvPr id="37958" name="Rectangle 70"/>
          <p:cNvSpPr>
            <a:spLocks noGrp="1" noChangeArrowheads="1"/>
          </p:cNvSpPr>
          <p:nvPr>
            <p:ph type="ftr" sz="quarter" idx="3"/>
          </p:nvPr>
        </p:nvSpPr>
        <p:spPr>
          <a:xfrm>
            <a:off x="3124200" y="6248400"/>
            <a:ext cx="2895600" cy="457200"/>
          </a:xfrm>
        </p:spPr>
        <p:txBody>
          <a:bodyPr/>
          <a:lstStyle>
            <a:lvl1pPr>
              <a:defRPr/>
            </a:lvl1pPr>
          </a:lstStyle>
          <a:p>
            <a:endParaRPr lang="en-US" dirty="0"/>
          </a:p>
        </p:txBody>
      </p:sp>
      <p:sp>
        <p:nvSpPr>
          <p:cNvPr id="37959" name="Rectangle 71"/>
          <p:cNvSpPr>
            <a:spLocks noGrp="1" noChangeArrowheads="1"/>
          </p:cNvSpPr>
          <p:nvPr>
            <p:ph type="sldNum" sz="quarter" idx="4"/>
          </p:nvPr>
        </p:nvSpPr>
        <p:spPr>
          <a:xfrm>
            <a:off x="6553200" y="6248400"/>
            <a:ext cx="1905000" cy="457200"/>
          </a:xfrm>
        </p:spPr>
        <p:txBody>
          <a:bodyPr/>
          <a:lstStyle>
            <a:lvl1pPr>
              <a:defRPr/>
            </a:lvl1pPr>
          </a:lstStyle>
          <a:p>
            <a:fld id="{4D2A6B92-C3F6-496A-B644-A9017FDB3B41}" type="slidenum">
              <a:rPr lang="en-US"/>
              <a:pPr/>
              <a:t>‹#›</a:t>
            </a:fld>
            <a:endParaRPr lang="en-US" dirty="0"/>
          </a:p>
        </p:txBody>
      </p:sp>
    </p:spTree>
  </p:cSld>
  <p:clrMapOvr>
    <a:masterClrMapping/>
  </p:clrMapOvr>
  <p:transition spd="med">
    <p:blinds/>
    <p:sndAc>
      <p:stSnd>
        <p:snd r:embed="rId1" name="projctor.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806C7567-4F30-400B-A78A-4ADED9A03472}" type="slidenum">
              <a:rPr lang="en-US"/>
              <a:pPr/>
              <a:t>‹#›</a:t>
            </a:fld>
            <a:endParaRPr lang="en-US" dirty="0"/>
          </a:p>
        </p:txBody>
      </p:sp>
    </p:spTree>
  </p:cSld>
  <p:clrMapOvr>
    <a:masterClrMapping/>
  </p:clrMapOvr>
  <p:transition spd="med">
    <p:blinds/>
    <p:sndAc>
      <p:stSnd>
        <p:snd r:embed="rId1" name="projctor.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4525" y="192088"/>
            <a:ext cx="2039938" cy="59039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71538" y="192088"/>
            <a:ext cx="5970587" cy="59039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AEC3AEF0-2878-44D7-8D29-ACE066BC5398}" type="slidenum">
              <a:rPr lang="en-US"/>
              <a:pPr/>
              <a:t>‹#›</a:t>
            </a:fld>
            <a:endParaRPr lang="en-US" dirty="0"/>
          </a:p>
        </p:txBody>
      </p:sp>
    </p:spTree>
  </p:cSld>
  <p:clrMapOvr>
    <a:masterClrMapping/>
  </p:clrMapOvr>
  <p:transition spd="med">
    <p:blinds/>
    <p:sndAc>
      <p:stSnd>
        <p:snd r:embed="rId1" name="projctor.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D7063E0-22C8-4621-BB27-AAA5E8F04C2C}" type="slidenum">
              <a:rPr lang="en-US"/>
              <a:pPr/>
              <a:t>‹#›</a:t>
            </a:fld>
            <a:endParaRPr lang="en-US" dirty="0"/>
          </a:p>
        </p:txBody>
      </p:sp>
    </p:spTree>
  </p:cSld>
  <p:clrMapOvr>
    <a:masterClrMapping/>
  </p:clrMapOvr>
  <p:transition spd="med">
    <p:blinds/>
    <p:sndAc>
      <p:stSnd>
        <p:snd r:embed="rId1" name="projctor.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4FFC2B7-B8E8-4569-B637-A1AAC90E4F18}" type="slidenum">
              <a:rPr lang="en-US"/>
              <a:pPr/>
              <a:t>‹#›</a:t>
            </a:fld>
            <a:endParaRPr lang="en-US" dirty="0"/>
          </a:p>
        </p:txBody>
      </p:sp>
    </p:spTree>
  </p:cSld>
  <p:clrMapOvr>
    <a:masterClrMapping/>
  </p:clrMapOvr>
  <p:transition spd="med">
    <p:blinds/>
    <p:sndAc>
      <p:stSnd>
        <p:snd r:embed="rId1" name="projctor.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2813" y="1905000"/>
            <a:ext cx="39782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43488" y="1905000"/>
            <a:ext cx="3979862"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AEBFE75A-157E-4CC3-AA13-FE913220FDEA}" type="slidenum">
              <a:rPr lang="en-US"/>
              <a:pPr/>
              <a:t>‹#›</a:t>
            </a:fld>
            <a:endParaRPr lang="en-US" dirty="0"/>
          </a:p>
        </p:txBody>
      </p:sp>
    </p:spTree>
  </p:cSld>
  <p:clrMapOvr>
    <a:masterClrMapping/>
  </p:clrMapOvr>
  <p:transition spd="med">
    <p:blinds/>
    <p:sndAc>
      <p:stSnd>
        <p:snd r:embed="rId1" name="projctor.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82765085-CC0D-469A-8ADF-09F2930BBB9E}" type="slidenum">
              <a:rPr lang="en-US"/>
              <a:pPr/>
              <a:t>‹#›</a:t>
            </a:fld>
            <a:endParaRPr lang="en-US" dirty="0"/>
          </a:p>
        </p:txBody>
      </p:sp>
    </p:spTree>
  </p:cSld>
  <p:clrMapOvr>
    <a:masterClrMapping/>
  </p:clrMapOvr>
  <p:transition spd="med">
    <p:blinds/>
    <p:sndAc>
      <p:stSnd>
        <p:snd r:embed="rId1" name="projctor.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A92CEE30-9117-430E-9C97-2B086D17F254}" type="slidenum">
              <a:rPr lang="en-US"/>
              <a:pPr/>
              <a:t>‹#›</a:t>
            </a:fld>
            <a:endParaRPr lang="en-US" dirty="0"/>
          </a:p>
        </p:txBody>
      </p:sp>
    </p:spTree>
  </p:cSld>
  <p:clrMapOvr>
    <a:masterClrMapping/>
  </p:clrMapOvr>
  <p:transition spd="med">
    <p:blinds/>
    <p:sndAc>
      <p:stSnd>
        <p:snd r:embed="rId1" name="projctor.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A8F4CC75-9353-46F3-BC41-0B89B9628904}" type="slidenum">
              <a:rPr lang="en-US"/>
              <a:pPr/>
              <a:t>‹#›</a:t>
            </a:fld>
            <a:endParaRPr lang="en-US" dirty="0"/>
          </a:p>
        </p:txBody>
      </p:sp>
    </p:spTree>
  </p:cSld>
  <p:clrMapOvr>
    <a:masterClrMapping/>
  </p:clrMapOvr>
  <p:transition spd="med">
    <p:blinds/>
    <p:sndAc>
      <p:stSnd>
        <p:snd r:embed="rId1" name="projctor.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4CBEA01D-978C-4881-9360-EA3B1389AEB0}" type="slidenum">
              <a:rPr lang="en-US"/>
              <a:pPr/>
              <a:t>‹#›</a:t>
            </a:fld>
            <a:endParaRPr lang="en-US" dirty="0"/>
          </a:p>
        </p:txBody>
      </p:sp>
    </p:spTree>
  </p:cSld>
  <p:clrMapOvr>
    <a:masterClrMapping/>
  </p:clrMapOvr>
  <p:transition spd="med">
    <p:blinds/>
    <p:sndAc>
      <p:stSnd>
        <p:snd r:embed="rId1" name="projctor.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858A0FE0-5317-4285-8036-22FF62C51B6C}" type="slidenum">
              <a:rPr lang="en-US"/>
              <a:pPr/>
              <a:t>‹#›</a:t>
            </a:fld>
            <a:endParaRPr lang="en-US" dirty="0"/>
          </a:p>
        </p:txBody>
      </p:sp>
    </p:spTree>
  </p:cSld>
  <p:clrMapOvr>
    <a:masterClrMapping/>
  </p:clrMapOvr>
  <p:transition spd="med">
    <p:blinds/>
    <p:sndAc>
      <p:stSnd>
        <p:snd r:embed="rId1" name="projctor.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6866" name="Group 2"/>
          <p:cNvGrpSpPr>
            <a:grpSpLocks/>
          </p:cNvGrpSpPr>
          <p:nvPr/>
        </p:nvGrpSpPr>
        <p:grpSpPr bwMode="auto">
          <a:xfrm>
            <a:off x="0" y="0"/>
            <a:ext cx="9147175" cy="6867525"/>
            <a:chOff x="0" y="0"/>
            <a:chExt cx="5762" cy="4326"/>
          </a:xfrm>
        </p:grpSpPr>
        <p:sp>
          <p:nvSpPr>
            <p:cNvPr id="36867" name="Rectangle 3"/>
            <p:cNvSpPr>
              <a:spLocks noChangeArrowheads="1"/>
            </p:cNvSpPr>
            <p:nvPr userDrawn="1"/>
          </p:nvSpPr>
          <p:spPr bwMode="hidden">
            <a:xfrm>
              <a:off x="0" y="0"/>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6868" name="Rectangle 4"/>
            <p:cNvSpPr>
              <a:spLocks noChangeArrowheads="1"/>
            </p:cNvSpPr>
            <p:nvPr userDrawn="1"/>
          </p:nvSpPr>
          <p:spPr bwMode="hidden">
            <a:xfrm>
              <a:off x="96"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6869" name="Rectangle 5"/>
            <p:cNvSpPr>
              <a:spLocks noChangeArrowheads="1"/>
            </p:cNvSpPr>
            <p:nvPr userDrawn="1"/>
          </p:nvSpPr>
          <p:spPr bwMode="hidden">
            <a:xfrm>
              <a:off x="192"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6870" name="Rectangle 6"/>
            <p:cNvSpPr>
              <a:spLocks noChangeArrowheads="1"/>
            </p:cNvSpPr>
            <p:nvPr userDrawn="1"/>
          </p:nvSpPr>
          <p:spPr bwMode="hidden">
            <a:xfrm>
              <a:off x="288"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6871" name="Rectangle 7"/>
            <p:cNvSpPr>
              <a:spLocks noChangeArrowheads="1"/>
            </p:cNvSpPr>
            <p:nvPr userDrawn="1"/>
          </p:nvSpPr>
          <p:spPr bwMode="hidden">
            <a:xfrm>
              <a:off x="384"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6872" name="Rectangle 8"/>
            <p:cNvSpPr>
              <a:spLocks noChangeArrowheads="1"/>
            </p:cNvSpPr>
            <p:nvPr userDrawn="1"/>
          </p:nvSpPr>
          <p:spPr bwMode="hidden">
            <a:xfrm>
              <a:off x="480"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6873" name="Rectangle 9"/>
            <p:cNvSpPr>
              <a:spLocks noChangeArrowheads="1"/>
            </p:cNvSpPr>
            <p:nvPr userDrawn="1"/>
          </p:nvSpPr>
          <p:spPr bwMode="hidden">
            <a:xfrm>
              <a:off x="576"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6874" name="Rectangle 10"/>
            <p:cNvSpPr>
              <a:spLocks noChangeArrowheads="1"/>
            </p:cNvSpPr>
            <p:nvPr userDrawn="1"/>
          </p:nvSpPr>
          <p:spPr bwMode="hidden">
            <a:xfrm>
              <a:off x="672"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6875" name="Rectangle 11"/>
            <p:cNvSpPr>
              <a:spLocks noChangeArrowheads="1"/>
            </p:cNvSpPr>
            <p:nvPr userDrawn="1"/>
          </p:nvSpPr>
          <p:spPr bwMode="hidden">
            <a:xfrm>
              <a:off x="768"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6876" name="Rectangle 12"/>
            <p:cNvSpPr>
              <a:spLocks noChangeArrowheads="1"/>
            </p:cNvSpPr>
            <p:nvPr userDrawn="1"/>
          </p:nvSpPr>
          <p:spPr bwMode="hidden">
            <a:xfrm>
              <a:off x="864"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6877" name="Rectangle 13"/>
            <p:cNvSpPr>
              <a:spLocks noChangeArrowheads="1"/>
            </p:cNvSpPr>
            <p:nvPr userDrawn="1"/>
          </p:nvSpPr>
          <p:spPr bwMode="hidden">
            <a:xfrm>
              <a:off x="960"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6878" name="Rectangle 14"/>
            <p:cNvSpPr>
              <a:spLocks noChangeArrowheads="1"/>
            </p:cNvSpPr>
            <p:nvPr userDrawn="1"/>
          </p:nvSpPr>
          <p:spPr bwMode="hidden">
            <a:xfrm>
              <a:off x="1056"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6879" name="Rectangle 15"/>
            <p:cNvSpPr>
              <a:spLocks noChangeArrowheads="1"/>
            </p:cNvSpPr>
            <p:nvPr userDrawn="1"/>
          </p:nvSpPr>
          <p:spPr bwMode="hidden">
            <a:xfrm>
              <a:off x="1152"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6880" name="Rectangle 16"/>
            <p:cNvSpPr>
              <a:spLocks noChangeArrowheads="1"/>
            </p:cNvSpPr>
            <p:nvPr userDrawn="1"/>
          </p:nvSpPr>
          <p:spPr bwMode="hidden">
            <a:xfrm>
              <a:off x="1248"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6881" name="Rectangle 17"/>
            <p:cNvSpPr>
              <a:spLocks noChangeArrowheads="1"/>
            </p:cNvSpPr>
            <p:nvPr userDrawn="1"/>
          </p:nvSpPr>
          <p:spPr bwMode="hidden">
            <a:xfrm>
              <a:off x="1344"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6882" name="Rectangle 18"/>
            <p:cNvSpPr>
              <a:spLocks noChangeArrowheads="1"/>
            </p:cNvSpPr>
            <p:nvPr userDrawn="1"/>
          </p:nvSpPr>
          <p:spPr bwMode="hidden">
            <a:xfrm>
              <a:off x="1440"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6883" name="Rectangle 19"/>
            <p:cNvSpPr>
              <a:spLocks noChangeArrowheads="1"/>
            </p:cNvSpPr>
            <p:nvPr userDrawn="1"/>
          </p:nvSpPr>
          <p:spPr bwMode="hidden">
            <a:xfrm>
              <a:off x="1536"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6884" name="Rectangle 20"/>
            <p:cNvSpPr>
              <a:spLocks noChangeArrowheads="1"/>
            </p:cNvSpPr>
            <p:nvPr userDrawn="1"/>
          </p:nvSpPr>
          <p:spPr bwMode="hidden">
            <a:xfrm>
              <a:off x="1632"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6885" name="Rectangle 21"/>
            <p:cNvSpPr>
              <a:spLocks noChangeArrowheads="1"/>
            </p:cNvSpPr>
            <p:nvPr userDrawn="1"/>
          </p:nvSpPr>
          <p:spPr bwMode="hidden">
            <a:xfrm>
              <a:off x="1728"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6886" name="Rectangle 22"/>
            <p:cNvSpPr>
              <a:spLocks noChangeArrowheads="1"/>
            </p:cNvSpPr>
            <p:nvPr userDrawn="1"/>
          </p:nvSpPr>
          <p:spPr bwMode="hidden">
            <a:xfrm>
              <a:off x="1824"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6887" name="Rectangle 23"/>
            <p:cNvSpPr>
              <a:spLocks noChangeArrowheads="1"/>
            </p:cNvSpPr>
            <p:nvPr userDrawn="1"/>
          </p:nvSpPr>
          <p:spPr bwMode="hidden">
            <a:xfrm>
              <a:off x="1920"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6888" name="Rectangle 24"/>
            <p:cNvSpPr>
              <a:spLocks noChangeArrowheads="1"/>
            </p:cNvSpPr>
            <p:nvPr userDrawn="1"/>
          </p:nvSpPr>
          <p:spPr bwMode="hidden">
            <a:xfrm>
              <a:off x="2016"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6889" name="Rectangle 25"/>
            <p:cNvSpPr>
              <a:spLocks noChangeArrowheads="1"/>
            </p:cNvSpPr>
            <p:nvPr userDrawn="1"/>
          </p:nvSpPr>
          <p:spPr bwMode="hidden">
            <a:xfrm>
              <a:off x="2112"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6890" name="Rectangle 26"/>
            <p:cNvSpPr>
              <a:spLocks noChangeArrowheads="1"/>
            </p:cNvSpPr>
            <p:nvPr userDrawn="1"/>
          </p:nvSpPr>
          <p:spPr bwMode="hidden">
            <a:xfrm>
              <a:off x="2208"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6891" name="Rectangle 27"/>
            <p:cNvSpPr>
              <a:spLocks noChangeArrowheads="1"/>
            </p:cNvSpPr>
            <p:nvPr userDrawn="1"/>
          </p:nvSpPr>
          <p:spPr bwMode="hidden">
            <a:xfrm>
              <a:off x="2304"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6892" name="Rectangle 28"/>
            <p:cNvSpPr>
              <a:spLocks noChangeArrowheads="1"/>
            </p:cNvSpPr>
            <p:nvPr userDrawn="1"/>
          </p:nvSpPr>
          <p:spPr bwMode="hidden">
            <a:xfrm>
              <a:off x="2400"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6893" name="Rectangle 29"/>
            <p:cNvSpPr>
              <a:spLocks noChangeArrowheads="1"/>
            </p:cNvSpPr>
            <p:nvPr userDrawn="1"/>
          </p:nvSpPr>
          <p:spPr bwMode="hidden">
            <a:xfrm>
              <a:off x="2496"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6894" name="Rectangle 30"/>
            <p:cNvSpPr>
              <a:spLocks noChangeArrowheads="1"/>
            </p:cNvSpPr>
            <p:nvPr userDrawn="1"/>
          </p:nvSpPr>
          <p:spPr bwMode="hidden">
            <a:xfrm>
              <a:off x="2592"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6895" name="Rectangle 31"/>
            <p:cNvSpPr>
              <a:spLocks noChangeArrowheads="1"/>
            </p:cNvSpPr>
            <p:nvPr userDrawn="1"/>
          </p:nvSpPr>
          <p:spPr bwMode="hidden">
            <a:xfrm>
              <a:off x="2688"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6896" name="Rectangle 32"/>
            <p:cNvSpPr>
              <a:spLocks noChangeArrowheads="1"/>
            </p:cNvSpPr>
            <p:nvPr userDrawn="1"/>
          </p:nvSpPr>
          <p:spPr bwMode="hidden">
            <a:xfrm>
              <a:off x="2784"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6897" name="Rectangle 33"/>
            <p:cNvSpPr>
              <a:spLocks noChangeArrowheads="1"/>
            </p:cNvSpPr>
            <p:nvPr userDrawn="1"/>
          </p:nvSpPr>
          <p:spPr bwMode="hidden">
            <a:xfrm>
              <a:off x="2880"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6898" name="Rectangle 34"/>
            <p:cNvSpPr>
              <a:spLocks noChangeArrowheads="1"/>
            </p:cNvSpPr>
            <p:nvPr userDrawn="1"/>
          </p:nvSpPr>
          <p:spPr bwMode="hidden">
            <a:xfrm>
              <a:off x="2976"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6899" name="Rectangle 35"/>
            <p:cNvSpPr>
              <a:spLocks noChangeArrowheads="1"/>
            </p:cNvSpPr>
            <p:nvPr userDrawn="1"/>
          </p:nvSpPr>
          <p:spPr bwMode="hidden">
            <a:xfrm>
              <a:off x="3072"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6900" name="Rectangle 36"/>
            <p:cNvSpPr>
              <a:spLocks noChangeArrowheads="1"/>
            </p:cNvSpPr>
            <p:nvPr userDrawn="1"/>
          </p:nvSpPr>
          <p:spPr bwMode="hidden">
            <a:xfrm>
              <a:off x="3168"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6901" name="Rectangle 37"/>
            <p:cNvSpPr>
              <a:spLocks noChangeArrowheads="1"/>
            </p:cNvSpPr>
            <p:nvPr userDrawn="1"/>
          </p:nvSpPr>
          <p:spPr bwMode="hidden">
            <a:xfrm>
              <a:off x="3264"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6902" name="Rectangle 38"/>
            <p:cNvSpPr>
              <a:spLocks noChangeArrowheads="1"/>
            </p:cNvSpPr>
            <p:nvPr userDrawn="1"/>
          </p:nvSpPr>
          <p:spPr bwMode="hidden">
            <a:xfrm>
              <a:off x="3360"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6903" name="Rectangle 39"/>
            <p:cNvSpPr>
              <a:spLocks noChangeArrowheads="1"/>
            </p:cNvSpPr>
            <p:nvPr userDrawn="1"/>
          </p:nvSpPr>
          <p:spPr bwMode="hidden">
            <a:xfrm>
              <a:off x="3456"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6904" name="Rectangle 40"/>
            <p:cNvSpPr>
              <a:spLocks noChangeArrowheads="1"/>
            </p:cNvSpPr>
            <p:nvPr userDrawn="1"/>
          </p:nvSpPr>
          <p:spPr bwMode="hidden">
            <a:xfrm>
              <a:off x="3552"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6905" name="Rectangle 41"/>
            <p:cNvSpPr>
              <a:spLocks noChangeArrowheads="1"/>
            </p:cNvSpPr>
            <p:nvPr userDrawn="1"/>
          </p:nvSpPr>
          <p:spPr bwMode="hidden">
            <a:xfrm>
              <a:off x="3648"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6906" name="Rectangle 42"/>
            <p:cNvSpPr>
              <a:spLocks noChangeArrowheads="1"/>
            </p:cNvSpPr>
            <p:nvPr userDrawn="1"/>
          </p:nvSpPr>
          <p:spPr bwMode="hidden">
            <a:xfrm>
              <a:off x="3744"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6907" name="Rectangle 43"/>
            <p:cNvSpPr>
              <a:spLocks noChangeArrowheads="1"/>
            </p:cNvSpPr>
            <p:nvPr userDrawn="1"/>
          </p:nvSpPr>
          <p:spPr bwMode="hidden">
            <a:xfrm>
              <a:off x="3840"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6908" name="Rectangle 44"/>
            <p:cNvSpPr>
              <a:spLocks noChangeArrowheads="1"/>
            </p:cNvSpPr>
            <p:nvPr userDrawn="1"/>
          </p:nvSpPr>
          <p:spPr bwMode="hidden">
            <a:xfrm>
              <a:off x="3936"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6909" name="Rectangle 45"/>
            <p:cNvSpPr>
              <a:spLocks noChangeArrowheads="1"/>
            </p:cNvSpPr>
            <p:nvPr userDrawn="1"/>
          </p:nvSpPr>
          <p:spPr bwMode="hidden">
            <a:xfrm>
              <a:off x="4032"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6910" name="Rectangle 46"/>
            <p:cNvSpPr>
              <a:spLocks noChangeArrowheads="1"/>
            </p:cNvSpPr>
            <p:nvPr userDrawn="1"/>
          </p:nvSpPr>
          <p:spPr bwMode="hidden">
            <a:xfrm>
              <a:off x="4128"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6911" name="Rectangle 47"/>
            <p:cNvSpPr>
              <a:spLocks noChangeArrowheads="1"/>
            </p:cNvSpPr>
            <p:nvPr userDrawn="1"/>
          </p:nvSpPr>
          <p:spPr bwMode="hidden">
            <a:xfrm>
              <a:off x="4224"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6912" name="Rectangle 48"/>
            <p:cNvSpPr>
              <a:spLocks noChangeArrowheads="1"/>
            </p:cNvSpPr>
            <p:nvPr userDrawn="1"/>
          </p:nvSpPr>
          <p:spPr bwMode="hidden">
            <a:xfrm>
              <a:off x="4320"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6913" name="Rectangle 49"/>
            <p:cNvSpPr>
              <a:spLocks noChangeArrowheads="1"/>
            </p:cNvSpPr>
            <p:nvPr userDrawn="1"/>
          </p:nvSpPr>
          <p:spPr bwMode="hidden">
            <a:xfrm>
              <a:off x="4416"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6914" name="Rectangle 50"/>
            <p:cNvSpPr>
              <a:spLocks noChangeArrowheads="1"/>
            </p:cNvSpPr>
            <p:nvPr userDrawn="1"/>
          </p:nvSpPr>
          <p:spPr bwMode="hidden">
            <a:xfrm>
              <a:off x="4512"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6915" name="Rectangle 51"/>
            <p:cNvSpPr>
              <a:spLocks noChangeArrowheads="1"/>
            </p:cNvSpPr>
            <p:nvPr userDrawn="1"/>
          </p:nvSpPr>
          <p:spPr bwMode="hidden">
            <a:xfrm>
              <a:off x="4608"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6916" name="Rectangle 52"/>
            <p:cNvSpPr>
              <a:spLocks noChangeArrowheads="1"/>
            </p:cNvSpPr>
            <p:nvPr userDrawn="1"/>
          </p:nvSpPr>
          <p:spPr bwMode="hidden">
            <a:xfrm>
              <a:off x="4704"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6917" name="Rectangle 53"/>
            <p:cNvSpPr>
              <a:spLocks noChangeArrowheads="1"/>
            </p:cNvSpPr>
            <p:nvPr userDrawn="1"/>
          </p:nvSpPr>
          <p:spPr bwMode="hidden">
            <a:xfrm>
              <a:off x="4800"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6918" name="Rectangle 54"/>
            <p:cNvSpPr>
              <a:spLocks noChangeArrowheads="1"/>
            </p:cNvSpPr>
            <p:nvPr userDrawn="1"/>
          </p:nvSpPr>
          <p:spPr bwMode="hidden">
            <a:xfrm>
              <a:off x="4896"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6919" name="Rectangle 55"/>
            <p:cNvSpPr>
              <a:spLocks noChangeArrowheads="1"/>
            </p:cNvSpPr>
            <p:nvPr userDrawn="1"/>
          </p:nvSpPr>
          <p:spPr bwMode="hidden">
            <a:xfrm>
              <a:off x="4992"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6920" name="Rectangle 56"/>
            <p:cNvSpPr>
              <a:spLocks noChangeArrowheads="1"/>
            </p:cNvSpPr>
            <p:nvPr userDrawn="1"/>
          </p:nvSpPr>
          <p:spPr bwMode="hidden">
            <a:xfrm>
              <a:off x="5088"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6921" name="Rectangle 57"/>
            <p:cNvSpPr>
              <a:spLocks noChangeArrowheads="1"/>
            </p:cNvSpPr>
            <p:nvPr userDrawn="1"/>
          </p:nvSpPr>
          <p:spPr bwMode="hidden">
            <a:xfrm>
              <a:off x="5184"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6922" name="Rectangle 58"/>
            <p:cNvSpPr>
              <a:spLocks noChangeArrowheads="1"/>
            </p:cNvSpPr>
            <p:nvPr userDrawn="1"/>
          </p:nvSpPr>
          <p:spPr bwMode="hidden">
            <a:xfrm>
              <a:off x="5280"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6923" name="Rectangle 59"/>
            <p:cNvSpPr>
              <a:spLocks noChangeArrowheads="1"/>
            </p:cNvSpPr>
            <p:nvPr userDrawn="1"/>
          </p:nvSpPr>
          <p:spPr bwMode="hidden">
            <a:xfrm>
              <a:off x="5376"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6924" name="Rectangle 60"/>
            <p:cNvSpPr>
              <a:spLocks noChangeArrowheads="1"/>
            </p:cNvSpPr>
            <p:nvPr userDrawn="1"/>
          </p:nvSpPr>
          <p:spPr bwMode="hidden">
            <a:xfrm>
              <a:off x="5472"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6925" name="Rectangle 61"/>
            <p:cNvSpPr>
              <a:spLocks noChangeArrowheads="1"/>
            </p:cNvSpPr>
            <p:nvPr userDrawn="1"/>
          </p:nvSpPr>
          <p:spPr bwMode="hidden">
            <a:xfrm>
              <a:off x="5568"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6926" name="Rectangle 62"/>
            <p:cNvSpPr>
              <a:spLocks noChangeArrowheads="1"/>
            </p:cNvSpPr>
            <p:nvPr userDrawn="1"/>
          </p:nvSpPr>
          <p:spPr bwMode="hidden">
            <a:xfrm>
              <a:off x="5664" y="6"/>
              <a:ext cx="48" cy="4320"/>
            </a:xfrm>
            <a:prstGeom prst="rect">
              <a:avLst/>
            </a:prstGeom>
            <a:solidFill>
              <a:schemeClr val="accent2"/>
            </a:solidFill>
            <a:ln w="9525">
              <a:noFill/>
              <a:miter lim="800000"/>
              <a:headEnd/>
              <a:tailEnd/>
            </a:ln>
            <a:effectLst/>
          </p:spPr>
          <p:txBody>
            <a:bodyPr wrap="none" anchor="ctr"/>
            <a:lstStyle/>
            <a:p>
              <a:endParaRPr lang="en-US" dirty="0"/>
            </a:p>
          </p:txBody>
        </p:sp>
        <p:sp>
          <p:nvSpPr>
            <p:cNvPr id="36927" name="Rectangle 63"/>
            <p:cNvSpPr>
              <a:spLocks noChangeArrowheads="1"/>
            </p:cNvSpPr>
            <p:nvPr userDrawn="1"/>
          </p:nvSpPr>
          <p:spPr bwMode="hidden">
            <a:xfrm>
              <a:off x="431" y="0"/>
              <a:ext cx="5331" cy="4320"/>
            </a:xfrm>
            <a:prstGeom prst="rect">
              <a:avLst/>
            </a:prstGeom>
            <a:solidFill>
              <a:schemeClr val="accent1">
                <a:alpha val="50000"/>
              </a:schemeClr>
            </a:solidFill>
            <a:ln w="9525">
              <a:noFill/>
              <a:miter lim="800000"/>
              <a:headEnd/>
              <a:tailEnd/>
            </a:ln>
            <a:effectLst/>
          </p:spPr>
          <p:txBody>
            <a:bodyPr wrap="none" anchor="ctr"/>
            <a:lstStyle/>
            <a:p>
              <a:endParaRPr lang="en-US" dirty="0"/>
            </a:p>
          </p:txBody>
        </p:sp>
        <p:sp>
          <p:nvSpPr>
            <p:cNvPr id="36928" name="Rectangle 64"/>
            <p:cNvSpPr>
              <a:spLocks noChangeArrowheads="1"/>
            </p:cNvSpPr>
            <p:nvPr userDrawn="1"/>
          </p:nvSpPr>
          <p:spPr bwMode="blackGray">
            <a:xfrm>
              <a:off x="0" y="1081"/>
              <a:ext cx="4378" cy="47"/>
            </a:xfrm>
            <a:prstGeom prst="rect">
              <a:avLst/>
            </a:prstGeom>
            <a:solidFill>
              <a:schemeClr val="hlink">
                <a:alpha val="50000"/>
              </a:schemeClr>
            </a:solidFill>
            <a:ln w="9525">
              <a:noFill/>
              <a:miter lim="800000"/>
              <a:headEnd/>
              <a:tailEnd/>
            </a:ln>
            <a:effectLst/>
          </p:spPr>
          <p:txBody>
            <a:bodyPr wrap="none" anchor="ctr"/>
            <a:lstStyle/>
            <a:p>
              <a:endParaRPr lang="en-US" dirty="0"/>
            </a:p>
          </p:txBody>
        </p:sp>
      </p:grpSp>
      <p:sp>
        <p:nvSpPr>
          <p:cNvPr id="36929" name="Rectangle 65"/>
          <p:cNvSpPr>
            <a:spLocks noGrp="1" noChangeArrowheads="1"/>
          </p:cNvSpPr>
          <p:nvPr>
            <p:ph type="title"/>
          </p:nvPr>
        </p:nvSpPr>
        <p:spPr bwMode="auto">
          <a:xfrm>
            <a:off x="871538" y="192088"/>
            <a:ext cx="8162925" cy="14319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p>
            <a:pPr lvl="0"/>
            <a:r>
              <a:rPr lang="en-US" smtClean="0"/>
              <a:t>Click to edit Master title style</a:t>
            </a:r>
          </a:p>
        </p:txBody>
      </p:sp>
      <p:sp>
        <p:nvSpPr>
          <p:cNvPr id="36930" name="Rectangle 66"/>
          <p:cNvSpPr>
            <a:spLocks noGrp="1" noChangeArrowheads="1"/>
          </p:cNvSpPr>
          <p:nvPr>
            <p:ph type="body" idx="1"/>
          </p:nvPr>
        </p:nvSpPr>
        <p:spPr bwMode="auto">
          <a:xfrm>
            <a:off x="912813" y="1905000"/>
            <a:ext cx="8110537"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6931" name="Rectangle 67"/>
          <p:cNvSpPr>
            <a:spLocks noGrp="1" noChangeArrowheads="1"/>
          </p:cNvSpPr>
          <p:nvPr>
            <p:ph type="dt" sz="half" idx="2"/>
          </p:nvPr>
        </p:nvSpPr>
        <p:spPr bwMode="auto">
          <a:xfrm>
            <a:off x="1152525" y="6286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endParaRPr lang="en-US" dirty="0"/>
          </a:p>
        </p:txBody>
      </p:sp>
      <p:sp>
        <p:nvSpPr>
          <p:cNvPr id="36932" name="Rectangle 68"/>
          <p:cNvSpPr>
            <a:spLocks noGrp="1" noChangeArrowheads="1"/>
          </p:cNvSpPr>
          <p:nvPr>
            <p:ph type="ftr" sz="quarter" idx="3"/>
          </p:nvPr>
        </p:nvSpPr>
        <p:spPr bwMode="auto">
          <a:xfrm>
            <a:off x="3590925" y="62865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endParaRPr lang="en-US" dirty="0"/>
          </a:p>
        </p:txBody>
      </p:sp>
      <p:sp>
        <p:nvSpPr>
          <p:cNvPr id="36933" name="Rectangle 69"/>
          <p:cNvSpPr>
            <a:spLocks noGrp="1" noChangeArrowheads="1"/>
          </p:cNvSpPr>
          <p:nvPr>
            <p:ph type="sldNum" sz="quarter" idx="4"/>
          </p:nvPr>
        </p:nvSpPr>
        <p:spPr bwMode="auto">
          <a:xfrm>
            <a:off x="7019925" y="6286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E11BDDF9-2D94-4839-A4F2-51E7019A4987}"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spd="med">
    <p:blinds/>
    <p:sndAc>
      <p:stSnd>
        <p:snd r:embed="rId13" name="projctor.wav"/>
      </p:stSnd>
    </p:sndAc>
  </p:transition>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Verdana" pitchFamily="34" charset="0"/>
        </a:defRPr>
      </a:lvl2pPr>
      <a:lvl3pPr algn="l" rtl="0" fontAlgn="base">
        <a:spcBef>
          <a:spcPct val="0"/>
        </a:spcBef>
        <a:spcAft>
          <a:spcPct val="0"/>
        </a:spcAft>
        <a:defRPr sz="4400">
          <a:solidFill>
            <a:schemeClr val="tx2"/>
          </a:solidFill>
          <a:latin typeface="Verdana" pitchFamily="34" charset="0"/>
        </a:defRPr>
      </a:lvl3pPr>
      <a:lvl4pPr algn="l" rtl="0" fontAlgn="base">
        <a:spcBef>
          <a:spcPct val="0"/>
        </a:spcBef>
        <a:spcAft>
          <a:spcPct val="0"/>
        </a:spcAft>
        <a:defRPr sz="4400">
          <a:solidFill>
            <a:schemeClr val="tx2"/>
          </a:solidFill>
          <a:latin typeface="Verdana" pitchFamily="34" charset="0"/>
        </a:defRPr>
      </a:lvl4pPr>
      <a:lvl5pPr algn="l" rtl="0" fontAlgn="base">
        <a:spcBef>
          <a:spcPct val="0"/>
        </a:spcBef>
        <a:spcAft>
          <a:spcPct val="0"/>
        </a:spcAft>
        <a:defRPr sz="4400">
          <a:solidFill>
            <a:schemeClr val="tx2"/>
          </a:solidFill>
          <a:latin typeface="Verdana" pitchFamily="34" charset="0"/>
        </a:defRPr>
      </a:lvl5pPr>
      <a:lvl6pPr marL="457200" algn="l" rtl="0" fontAlgn="base">
        <a:spcBef>
          <a:spcPct val="0"/>
        </a:spcBef>
        <a:spcAft>
          <a:spcPct val="0"/>
        </a:spcAft>
        <a:defRPr sz="4400">
          <a:solidFill>
            <a:schemeClr val="tx2"/>
          </a:solidFill>
          <a:latin typeface="Verdana" pitchFamily="34" charset="0"/>
        </a:defRPr>
      </a:lvl6pPr>
      <a:lvl7pPr marL="914400" algn="l" rtl="0" fontAlgn="base">
        <a:spcBef>
          <a:spcPct val="0"/>
        </a:spcBef>
        <a:spcAft>
          <a:spcPct val="0"/>
        </a:spcAft>
        <a:defRPr sz="4400">
          <a:solidFill>
            <a:schemeClr val="tx2"/>
          </a:solidFill>
          <a:latin typeface="Verdana" pitchFamily="34" charset="0"/>
        </a:defRPr>
      </a:lvl7pPr>
      <a:lvl8pPr marL="1371600" algn="l" rtl="0" fontAlgn="base">
        <a:spcBef>
          <a:spcPct val="0"/>
        </a:spcBef>
        <a:spcAft>
          <a:spcPct val="0"/>
        </a:spcAft>
        <a:defRPr sz="4400">
          <a:solidFill>
            <a:schemeClr val="tx2"/>
          </a:solidFill>
          <a:latin typeface="Verdana" pitchFamily="34" charset="0"/>
        </a:defRPr>
      </a:lvl8pPr>
      <a:lvl9pPr marL="1828800" algn="l" rtl="0" fontAlgn="base">
        <a:spcBef>
          <a:spcPct val="0"/>
        </a:spcBef>
        <a:spcAft>
          <a:spcPct val="0"/>
        </a:spcAft>
        <a:defRPr sz="4400">
          <a:solidFill>
            <a:schemeClr val="tx2"/>
          </a:solidFill>
          <a:latin typeface="Verdana" pitchFamily="34" charset="0"/>
        </a:defRPr>
      </a:lvl9pPr>
    </p:titleStyle>
    <p:bodyStyle>
      <a:lvl1pPr marL="342900" indent="-342900" algn="l" rtl="0" fontAlgn="base">
        <a:spcBef>
          <a:spcPct val="20000"/>
        </a:spcBef>
        <a:spcAft>
          <a:spcPct val="0"/>
        </a:spcAft>
        <a:buClr>
          <a:schemeClr val="folHlink"/>
        </a:buClr>
        <a:buSzPct val="75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folHlink"/>
        </a:buClr>
        <a:buSzPct val="70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tx2"/>
        </a:buClr>
        <a:buChar char="•"/>
        <a:defRPr sz="2400">
          <a:solidFill>
            <a:schemeClr val="tx1"/>
          </a:solidFill>
          <a:latin typeface="+mn-lt"/>
        </a:defRPr>
      </a:lvl3pPr>
      <a:lvl4pPr marL="1600200" indent="-228600" algn="l" rtl="0" fontAlgn="base">
        <a:spcBef>
          <a:spcPct val="20000"/>
        </a:spcBef>
        <a:spcAft>
          <a:spcPct val="0"/>
        </a:spcAft>
        <a:buClr>
          <a:schemeClr val="hlink"/>
        </a:buClr>
        <a:buChar char="•"/>
        <a:defRPr sz="2000">
          <a:solidFill>
            <a:schemeClr val="tx1"/>
          </a:solidFill>
          <a:latin typeface="+mn-lt"/>
        </a:defRPr>
      </a:lvl4pPr>
      <a:lvl5pPr marL="2057400" indent="-228600" algn="l" rtl="0" fontAlgn="base">
        <a:spcBef>
          <a:spcPct val="20000"/>
        </a:spcBef>
        <a:spcAft>
          <a:spcPct val="0"/>
        </a:spcAft>
        <a:buClr>
          <a:schemeClr val="tx1"/>
        </a:buClr>
        <a:buSzPct val="85000"/>
        <a:buChar char="•"/>
        <a:defRPr sz="2000">
          <a:solidFill>
            <a:schemeClr val="tx1"/>
          </a:solidFill>
          <a:latin typeface="+mn-lt"/>
        </a:defRPr>
      </a:lvl5pPr>
      <a:lvl6pPr marL="2514600" indent="-228600" algn="l" rtl="0" fontAlgn="base">
        <a:spcBef>
          <a:spcPct val="20000"/>
        </a:spcBef>
        <a:spcAft>
          <a:spcPct val="0"/>
        </a:spcAft>
        <a:buClr>
          <a:schemeClr val="tx1"/>
        </a:buClr>
        <a:buSzPct val="85000"/>
        <a:buChar char="•"/>
        <a:defRPr sz="2000">
          <a:solidFill>
            <a:schemeClr val="tx1"/>
          </a:solidFill>
          <a:latin typeface="+mn-lt"/>
        </a:defRPr>
      </a:lvl6pPr>
      <a:lvl7pPr marL="2971800" indent="-228600" algn="l" rtl="0" fontAlgn="base">
        <a:spcBef>
          <a:spcPct val="20000"/>
        </a:spcBef>
        <a:spcAft>
          <a:spcPct val="0"/>
        </a:spcAft>
        <a:buClr>
          <a:schemeClr val="tx1"/>
        </a:buClr>
        <a:buSzPct val="85000"/>
        <a:buChar char="•"/>
        <a:defRPr sz="2000">
          <a:solidFill>
            <a:schemeClr val="tx1"/>
          </a:solidFill>
          <a:latin typeface="+mn-lt"/>
        </a:defRPr>
      </a:lvl7pPr>
      <a:lvl8pPr marL="3429000" indent="-228600" algn="l" rtl="0" fontAlgn="base">
        <a:spcBef>
          <a:spcPct val="20000"/>
        </a:spcBef>
        <a:spcAft>
          <a:spcPct val="0"/>
        </a:spcAft>
        <a:buClr>
          <a:schemeClr val="tx1"/>
        </a:buClr>
        <a:buSzPct val="85000"/>
        <a:buChar char="•"/>
        <a:defRPr sz="2000">
          <a:solidFill>
            <a:schemeClr val="tx1"/>
          </a:solidFill>
          <a:latin typeface="+mn-lt"/>
        </a:defRPr>
      </a:lvl8pPr>
      <a:lvl9pPr marL="3886200" indent="-228600" algn="l" rtl="0" fontAlgn="base">
        <a:spcBef>
          <a:spcPct val="20000"/>
        </a:spcBef>
        <a:spcAft>
          <a:spcPct val="0"/>
        </a:spcAft>
        <a:buClr>
          <a:schemeClr val="tx1"/>
        </a:buClr>
        <a:buSzPct val="85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1.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hyperlink" Target="mailto:mark@consolidatedtrailers.com" TargetMode="External"/><Relationship Id="rId5" Type="http://schemas.openxmlformats.org/officeDocument/2006/relationships/hyperlink" Target="mailto:dale@consolidatedtrailers.com" TargetMode="External"/><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jpeg"/><Relationship Id="rId18" Type="http://schemas.openxmlformats.org/officeDocument/2006/relationships/image" Target="../media/image21.jpeg"/><Relationship Id="rId3" Type="http://schemas.openxmlformats.org/officeDocument/2006/relationships/audio" Target="../media/audio1.wav"/><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jpeg"/><Relationship Id="rId2" Type="http://schemas.openxmlformats.org/officeDocument/2006/relationships/notesSlide" Target="../notesSlides/notesSlide7.xml"/><Relationship Id="rId16"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jpe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8" name="Rectangle 6"/>
          <p:cNvSpPr>
            <a:spLocks noGrp="1" noChangeArrowheads="1"/>
          </p:cNvSpPr>
          <p:nvPr>
            <p:ph type="title"/>
          </p:nvPr>
        </p:nvSpPr>
        <p:spPr>
          <a:xfrm>
            <a:off x="609600" y="838200"/>
            <a:ext cx="8162925" cy="762000"/>
          </a:xfrm>
        </p:spPr>
        <p:txBody>
          <a:bodyPr/>
          <a:lstStyle/>
          <a:p>
            <a:r>
              <a:rPr lang="en-US" b="1" dirty="0">
                <a:latin typeface="Times New Roman" charset="0"/>
              </a:rPr>
              <a:t>Consolidated Trailers, Inc.</a:t>
            </a:r>
          </a:p>
        </p:txBody>
      </p:sp>
      <p:sp>
        <p:nvSpPr>
          <p:cNvPr id="44039" name="Rectangle 7"/>
          <p:cNvSpPr>
            <a:spLocks noGrp="1" noChangeArrowheads="1"/>
          </p:cNvSpPr>
          <p:nvPr>
            <p:ph type="body" idx="1"/>
          </p:nvPr>
        </p:nvSpPr>
        <p:spPr>
          <a:xfrm>
            <a:off x="806450" y="2133600"/>
            <a:ext cx="8337550" cy="4191000"/>
          </a:xfrm>
        </p:spPr>
        <p:txBody>
          <a:bodyPr/>
          <a:lstStyle/>
          <a:p>
            <a:pPr algn="ctr">
              <a:lnSpc>
                <a:spcPct val="90000"/>
              </a:lnSpc>
              <a:buFont typeface="Wingdings" pitchFamily="2" charset="2"/>
              <a:buNone/>
            </a:pPr>
            <a:r>
              <a:rPr lang="en-US" sz="2800" dirty="0"/>
              <a:t>  Corporate Capability Statement</a:t>
            </a:r>
          </a:p>
          <a:p>
            <a:pPr algn="ctr">
              <a:lnSpc>
                <a:spcPct val="90000"/>
              </a:lnSpc>
              <a:buFont typeface="Wingdings" pitchFamily="2" charset="2"/>
              <a:buNone/>
            </a:pPr>
            <a:endParaRPr lang="en-US" sz="2800" dirty="0"/>
          </a:p>
          <a:p>
            <a:pPr algn="ctr">
              <a:lnSpc>
                <a:spcPct val="90000"/>
              </a:lnSpc>
              <a:buFont typeface="Wingdings" pitchFamily="2" charset="2"/>
              <a:buNone/>
            </a:pPr>
            <a:r>
              <a:rPr lang="en-US" sz="2400" b="1" dirty="0">
                <a:latin typeface="Times New Roman" charset="0"/>
              </a:rPr>
              <a:t>Principal Names: Dale B. Cole Jr. &amp; Mark C. Shoemaker</a:t>
            </a:r>
          </a:p>
          <a:p>
            <a:pPr algn="ctr">
              <a:lnSpc>
                <a:spcPct val="90000"/>
              </a:lnSpc>
              <a:buFont typeface="Wingdings" pitchFamily="2" charset="2"/>
              <a:buNone/>
            </a:pPr>
            <a:r>
              <a:rPr lang="en-US" sz="2400" b="1" dirty="0" smtClean="0">
                <a:latin typeface="Times New Roman" charset="0"/>
              </a:rPr>
              <a:t>1851 Edison Highway</a:t>
            </a:r>
          </a:p>
          <a:p>
            <a:pPr algn="ctr">
              <a:lnSpc>
                <a:spcPct val="90000"/>
              </a:lnSpc>
              <a:buFont typeface="Wingdings" pitchFamily="2" charset="2"/>
              <a:buNone/>
            </a:pPr>
            <a:r>
              <a:rPr lang="en-US" sz="2400" b="1" dirty="0" smtClean="0">
                <a:latin typeface="Times New Roman" charset="0"/>
              </a:rPr>
              <a:t>Baltimore</a:t>
            </a:r>
            <a:r>
              <a:rPr lang="en-US" sz="2400" b="1" dirty="0">
                <a:latin typeface="Times New Roman" charset="0"/>
              </a:rPr>
              <a:t>, Maryland </a:t>
            </a:r>
            <a:r>
              <a:rPr lang="en-US" sz="2400" b="1" dirty="0" smtClean="0">
                <a:latin typeface="Times New Roman" charset="0"/>
              </a:rPr>
              <a:t>21213-1527</a:t>
            </a:r>
            <a:endParaRPr lang="en-US" sz="2400" b="1" dirty="0">
              <a:latin typeface="Times New Roman" charset="0"/>
            </a:endParaRPr>
          </a:p>
          <a:p>
            <a:pPr algn="ctr">
              <a:lnSpc>
                <a:spcPct val="90000"/>
              </a:lnSpc>
              <a:buFont typeface="Wingdings" pitchFamily="2" charset="2"/>
              <a:buNone/>
            </a:pPr>
            <a:r>
              <a:rPr lang="en-US" sz="2400" b="1" dirty="0">
                <a:latin typeface="Times New Roman" charset="0"/>
              </a:rPr>
              <a:t>Phone: 410-732-3230  Fax: </a:t>
            </a:r>
            <a:r>
              <a:rPr lang="en-US" sz="2400" b="1" dirty="0" smtClean="0">
                <a:latin typeface="Times New Roman" charset="0"/>
              </a:rPr>
              <a:t>410-497-1036</a:t>
            </a:r>
            <a:endParaRPr lang="en-US" sz="2400" b="1" dirty="0">
              <a:latin typeface="Times New Roman" charset="0"/>
            </a:endParaRPr>
          </a:p>
          <a:p>
            <a:pPr algn="ctr">
              <a:lnSpc>
                <a:spcPct val="90000"/>
              </a:lnSpc>
              <a:buFont typeface="Wingdings" pitchFamily="2" charset="2"/>
              <a:buNone/>
            </a:pPr>
            <a:r>
              <a:rPr lang="en-US" sz="2400" b="1" dirty="0">
                <a:latin typeface="Times New Roman" charset="0"/>
              </a:rPr>
              <a:t>Email: </a:t>
            </a:r>
            <a:r>
              <a:rPr lang="en-US" sz="2400" b="1" dirty="0" smtClean="0">
                <a:solidFill>
                  <a:srgbClr val="030797"/>
                </a:solidFill>
                <a:latin typeface="Times New Roman" charset="0"/>
                <a:hlinkClick r:id="rId5"/>
              </a:rPr>
              <a:t>dale@consolidatedtrailers.com</a:t>
            </a:r>
            <a:endParaRPr lang="en-US" sz="2400" b="1" dirty="0" smtClean="0">
              <a:solidFill>
                <a:srgbClr val="030797"/>
              </a:solidFill>
              <a:latin typeface="Times New Roman" charset="0"/>
            </a:endParaRPr>
          </a:p>
          <a:p>
            <a:pPr algn="ctr">
              <a:lnSpc>
                <a:spcPct val="90000"/>
              </a:lnSpc>
              <a:buNone/>
            </a:pPr>
            <a:r>
              <a:rPr lang="en-US" sz="2400" b="1" smtClean="0">
                <a:latin typeface="Times New Roman" charset="0"/>
              </a:rPr>
              <a:t>  </a:t>
            </a:r>
            <a:r>
              <a:rPr lang="en-US" sz="2400" b="1" smtClean="0">
                <a:latin typeface="Times New Roman" charset="0"/>
              </a:rPr>
              <a:t>Email</a:t>
            </a:r>
            <a:r>
              <a:rPr lang="en-US" sz="2400" b="1" dirty="0" smtClean="0">
                <a:latin typeface="Times New Roman" charset="0"/>
              </a:rPr>
              <a:t>: </a:t>
            </a:r>
            <a:r>
              <a:rPr lang="en-US" sz="2400" b="1" dirty="0" smtClean="0">
                <a:latin typeface="Times New Roman" charset="0"/>
                <a:hlinkClick r:id="rId6"/>
              </a:rPr>
              <a:t>mark@consolidatedtrailers.com</a:t>
            </a:r>
            <a:endParaRPr lang="en-US" sz="2400" b="1" dirty="0" smtClean="0">
              <a:latin typeface="Times New Roman" charset="0"/>
            </a:endParaRPr>
          </a:p>
          <a:p>
            <a:pPr algn="ctr">
              <a:lnSpc>
                <a:spcPct val="90000"/>
              </a:lnSpc>
              <a:buFont typeface="Wingdings" pitchFamily="2" charset="2"/>
              <a:buNone/>
            </a:pPr>
            <a:r>
              <a:rPr lang="en-US" sz="2400" b="1" dirty="0" smtClean="0">
                <a:latin typeface="Times New Roman" charset="0"/>
              </a:rPr>
              <a:t>GSA </a:t>
            </a:r>
            <a:r>
              <a:rPr lang="en-US" sz="2400" b="1" dirty="0">
                <a:latin typeface="Times New Roman" charset="0"/>
              </a:rPr>
              <a:t>Contract #: GS-30F-0025R * </a:t>
            </a:r>
            <a:r>
              <a:rPr lang="en-US" sz="2400" b="1" dirty="0" smtClean="0">
                <a:latin typeface="Times New Roman" charset="0"/>
              </a:rPr>
              <a:t>HubZone </a:t>
            </a:r>
            <a:r>
              <a:rPr lang="en-US" sz="2400" b="1" dirty="0">
                <a:latin typeface="Times New Roman" charset="0"/>
              </a:rPr>
              <a:t>Certified * </a:t>
            </a:r>
          </a:p>
          <a:p>
            <a:pPr algn="ctr">
              <a:lnSpc>
                <a:spcPct val="90000"/>
              </a:lnSpc>
              <a:buFont typeface="Wingdings" pitchFamily="2" charset="2"/>
              <a:buNone/>
            </a:pPr>
            <a:r>
              <a:rPr lang="en-US" sz="2400" b="1" dirty="0">
                <a:latin typeface="Times New Roman" charset="0"/>
              </a:rPr>
              <a:t>Veteran Owned * Small Business</a:t>
            </a:r>
          </a:p>
          <a:p>
            <a:pPr algn="ctr">
              <a:lnSpc>
                <a:spcPct val="90000"/>
              </a:lnSpc>
              <a:buFont typeface="Wingdings" pitchFamily="2" charset="2"/>
              <a:buNone/>
            </a:pPr>
            <a:r>
              <a:rPr lang="en-US" sz="2400" b="1" dirty="0">
                <a:latin typeface="Times New Roman" charset="0"/>
              </a:rPr>
              <a:t>FEIN: 52-1667450 * CAGE CODE 1URV4 * Duns #621705003</a:t>
            </a:r>
          </a:p>
          <a:p>
            <a:pPr algn="ctr">
              <a:lnSpc>
                <a:spcPct val="90000"/>
              </a:lnSpc>
              <a:buFont typeface="Wingdings" pitchFamily="2" charset="2"/>
              <a:buNone/>
            </a:pPr>
            <a:endParaRPr lang="en-US" sz="2000" b="1" dirty="0"/>
          </a:p>
        </p:txBody>
      </p:sp>
      <p:pic>
        <p:nvPicPr>
          <p:cNvPr id="44036" name="Picture 4" descr="C:\Documents and Settings\dale\My Documents\My Pictures\ctilogo.BMP"/>
          <p:cNvPicPr>
            <a:picLocks noChangeAspect="1" noChangeArrowheads="1"/>
          </p:cNvPicPr>
          <p:nvPr/>
        </p:nvPicPr>
        <p:blipFill>
          <a:blip r:embed="rId7" cstate="print"/>
          <a:srcRect/>
          <a:stretch>
            <a:fillRect/>
          </a:stretch>
        </p:blipFill>
        <p:spPr bwMode="auto">
          <a:xfrm>
            <a:off x="762000" y="2005012"/>
            <a:ext cx="1066800" cy="585788"/>
          </a:xfrm>
          <a:prstGeom prst="rect">
            <a:avLst/>
          </a:prstGeom>
          <a:noFill/>
        </p:spPr>
      </p:pic>
      <p:pic>
        <p:nvPicPr>
          <p:cNvPr id="44037" name="Picture 5" descr="C:\Documents and Settings\dale\My Documents\My Pictures\gsaconthold.gif"/>
          <p:cNvPicPr>
            <a:picLocks noChangeAspect="1" noChangeArrowheads="1"/>
          </p:cNvPicPr>
          <p:nvPr/>
        </p:nvPicPr>
        <p:blipFill>
          <a:blip r:embed="rId8" cstate="print"/>
          <a:srcRect/>
          <a:stretch>
            <a:fillRect/>
          </a:stretch>
        </p:blipFill>
        <p:spPr bwMode="auto">
          <a:xfrm>
            <a:off x="762000" y="304800"/>
            <a:ext cx="1676400" cy="468313"/>
          </a:xfrm>
          <a:prstGeom prst="rect">
            <a:avLst/>
          </a:prstGeom>
          <a:noFill/>
        </p:spPr>
      </p:pic>
    </p:spTree>
  </p:cSld>
  <p:clrMapOvr>
    <a:overrideClrMapping bg1="lt1" tx1="dk1" bg2="lt2" tx2="dk2" accent1="accent1" accent2="accent2" accent3="accent3" accent4="accent4" accent5="accent5" accent6="accent6" hlink="hlink" folHlink="folHlink"/>
  </p:clrMapOvr>
  <p:transition spd="med">
    <p:blinds/>
    <p:sndAc>
      <p:stSnd>
        <p:snd r:embed="rId4" name="projctor.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title"/>
          </p:nvPr>
        </p:nvSpPr>
        <p:spPr>
          <a:xfrm>
            <a:off x="871538" y="854572"/>
            <a:ext cx="8162925" cy="769441"/>
          </a:xfrm>
        </p:spPr>
        <p:txBody>
          <a:bodyPr/>
          <a:lstStyle/>
          <a:p>
            <a:r>
              <a:rPr lang="en-US" dirty="0"/>
              <a:t>Great Dane Classic </a:t>
            </a:r>
            <a:r>
              <a:rPr lang="en-US" dirty="0" smtClean="0"/>
              <a:t>Vans</a:t>
            </a:r>
            <a:endParaRPr lang="en-US" dirty="0"/>
          </a:p>
        </p:txBody>
      </p:sp>
      <p:sp>
        <p:nvSpPr>
          <p:cNvPr id="7173" name="Rectangle 5"/>
          <p:cNvSpPr>
            <a:spLocks noGrp="1" noChangeArrowheads="1"/>
          </p:cNvSpPr>
          <p:nvPr>
            <p:ph type="body" idx="1"/>
          </p:nvPr>
        </p:nvSpPr>
        <p:spPr>
          <a:xfrm>
            <a:off x="1066800" y="1752600"/>
            <a:ext cx="7542213" cy="4419600"/>
          </a:xfrm>
        </p:spPr>
        <p:txBody>
          <a:bodyPr/>
          <a:lstStyle/>
          <a:p>
            <a:pPr>
              <a:buFont typeface="Wingdings" pitchFamily="2" charset="2"/>
              <a:buNone/>
            </a:pPr>
            <a:r>
              <a:rPr lang="en-US" b="1" i="1" dirty="0">
                <a:latin typeface="Times New Roman" charset="0"/>
              </a:rPr>
              <a:t>The Best Trailer Value Available.</a:t>
            </a:r>
          </a:p>
          <a:p>
            <a:pPr>
              <a:buFont typeface="Wingdings" pitchFamily="2" charset="2"/>
              <a:buNone/>
            </a:pPr>
            <a:r>
              <a:rPr lang="en-US" sz="2000" b="1" dirty="0">
                <a:latin typeface="Times New Roman" charset="0"/>
              </a:rPr>
              <a:t>     All Great Dane Freight Van Designs Have Been Engineered To Meet Your Needs. These Designs Were Tested In The Industry’s Most Extensive R &amp; D Lab And Then Road Proven In The Real World Before Becoming Available For Sale. Many Quality Features That Are Standard On Great Dane Vans Are Costly Options And In Some Cases Not Available From Other Manufacturers. </a:t>
            </a:r>
          </a:p>
        </p:txBody>
      </p:sp>
      <p:pic>
        <p:nvPicPr>
          <p:cNvPr id="7176" name="Picture 8" descr="C:\Program Files\SipV6\Photo\48FTVan.JPG"/>
          <p:cNvPicPr>
            <a:picLocks noChangeAspect="1" noChangeArrowheads="1"/>
          </p:cNvPicPr>
          <p:nvPr/>
        </p:nvPicPr>
        <p:blipFill>
          <a:blip r:embed="rId4" cstate="print"/>
          <a:srcRect/>
          <a:stretch>
            <a:fillRect/>
          </a:stretch>
        </p:blipFill>
        <p:spPr bwMode="auto">
          <a:xfrm>
            <a:off x="1371600" y="4724400"/>
            <a:ext cx="2362200" cy="2071688"/>
          </a:xfrm>
          <a:prstGeom prst="rect">
            <a:avLst/>
          </a:prstGeom>
          <a:noFill/>
        </p:spPr>
      </p:pic>
      <p:pic>
        <p:nvPicPr>
          <p:cNvPr id="7178" name="Picture 10" descr="C:\Documents and Settings\dale\Desktop\Great Dane Brochures\ssvan.jpg"/>
          <p:cNvPicPr>
            <a:picLocks noChangeAspect="1" noChangeArrowheads="1"/>
          </p:cNvPicPr>
          <p:nvPr/>
        </p:nvPicPr>
        <p:blipFill>
          <a:blip r:embed="rId5" cstate="print"/>
          <a:srcRect/>
          <a:stretch>
            <a:fillRect/>
          </a:stretch>
        </p:blipFill>
        <p:spPr bwMode="auto">
          <a:xfrm>
            <a:off x="6400800" y="4724400"/>
            <a:ext cx="2362200" cy="2052638"/>
          </a:xfrm>
          <a:prstGeom prst="rect">
            <a:avLst/>
          </a:prstGeom>
          <a:noFill/>
        </p:spPr>
      </p:pic>
      <p:pic>
        <p:nvPicPr>
          <p:cNvPr id="7179" name="Picture 11" descr="C:\Documents and Settings\dale\Desktop\Great Dane Brochures\Classic Van3.jpg"/>
          <p:cNvPicPr>
            <a:picLocks noChangeAspect="1" noChangeArrowheads="1"/>
          </p:cNvPicPr>
          <p:nvPr/>
        </p:nvPicPr>
        <p:blipFill>
          <a:blip r:embed="rId6" cstate="print"/>
          <a:srcRect/>
          <a:stretch>
            <a:fillRect/>
          </a:stretch>
        </p:blipFill>
        <p:spPr bwMode="auto">
          <a:xfrm>
            <a:off x="3962400" y="4724400"/>
            <a:ext cx="2209800" cy="2057400"/>
          </a:xfrm>
          <a:prstGeom prst="rect">
            <a:avLst/>
          </a:prstGeom>
          <a:noFill/>
        </p:spPr>
      </p:pic>
      <p:sp>
        <p:nvSpPr>
          <p:cNvPr id="15" name="TextBox 14"/>
          <p:cNvSpPr txBox="1"/>
          <p:nvPr/>
        </p:nvSpPr>
        <p:spPr>
          <a:xfrm>
            <a:off x="914400" y="304800"/>
            <a:ext cx="3352800" cy="461665"/>
          </a:xfrm>
          <a:prstGeom prst="rect">
            <a:avLst/>
          </a:prstGeom>
          <a:noFill/>
        </p:spPr>
        <p:txBody>
          <a:bodyPr wrap="square" rtlCol="0">
            <a:spAutoFit/>
          </a:bodyPr>
          <a:lstStyle/>
          <a:p>
            <a:r>
              <a:rPr lang="en-US"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Government Sales</a:t>
            </a:r>
            <a:endParaRPr lang="en-US"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spd="med">
    <p:blinds/>
    <p:sndAc>
      <p:stSnd>
        <p:snd r:embed="rId3" name="projctor.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a:xfrm>
            <a:off x="871538" y="862013"/>
            <a:ext cx="8162925" cy="762000"/>
          </a:xfrm>
        </p:spPr>
        <p:txBody>
          <a:bodyPr/>
          <a:lstStyle/>
          <a:p>
            <a:r>
              <a:rPr lang="en-US" dirty="0"/>
              <a:t>Great Dane Classic Reefers</a:t>
            </a:r>
          </a:p>
        </p:txBody>
      </p:sp>
      <p:sp>
        <p:nvSpPr>
          <p:cNvPr id="9221" name="Rectangle 5"/>
          <p:cNvSpPr>
            <a:spLocks noGrp="1" noChangeArrowheads="1"/>
          </p:cNvSpPr>
          <p:nvPr>
            <p:ph type="body" idx="1"/>
          </p:nvPr>
        </p:nvSpPr>
        <p:spPr/>
        <p:txBody>
          <a:bodyPr/>
          <a:lstStyle/>
          <a:p>
            <a:pPr>
              <a:buFont typeface="Wingdings" pitchFamily="2" charset="2"/>
              <a:buNone/>
            </a:pPr>
            <a:r>
              <a:rPr lang="en-US" b="1" i="1" dirty="0">
                <a:latin typeface="Times New Roman" charset="0"/>
              </a:rPr>
              <a:t>The Best Just Keeps Getting Better</a:t>
            </a:r>
          </a:p>
          <a:p>
            <a:pPr>
              <a:buFont typeface="Wingdings" pitchFamily="2" charset="2"/>
              <a:buNone/>
            </a:pPr>
            <a:r>
              <a:rPr lang="en-US" sz="2000" b="1" dirty="0">
                <a:latin typeface="Times New Roman" charset="0"/>
              </a:rPr>
              <a:t>  Great Dane Classic Reefers Represent The Best Equipment </a:t>
            </a:r>
          </a:p>
          <a:p>
            <a:pPr>
              <a:buFont typeface="Wingdings" pitchFamily="2" charset="2"/>
              <a:buNone/>
            </a:pPr>
            <a:r>
              <a:rPr lang="en-US" sz="2000" b="1" dirty="0">
                <a:latin typeface="Times New Roman" charset="0"/>
              </a:rPr>
              <a:t>  Investment You Can Make. Innovative Designs And The Very </a:t>
            </a:r>
          </a:p>
          <a:p>
            <a:pPr>
              <a:buFont typeface="Wingdings" pitchFamily="2" charset="2"/>
              <a:buNone/>
            </a:pPr>
            <a:r>
              <a:rPr lang="en-US" sz="2000" b="1" dirty="0">
                <a:latin typeface="Times New Roman" charset="0"/>
              </a:rPr>
              <a:t>  Highest Quality Standards Provide The Best Value In </a:t>
            </a:r>
          </a:p>
          <a:p>
            <a:pPr>
              <a:buFont typeface="Wingdings" pitchFamily="2" charset="2"/>
              <a:buNone/>
            </a:pPr>
            <a:r>
              <a:rPr lang="en-US" sz="2000" b="1" dirty="0">
                <a:latin typeface="Times New Roman" charset="0"/>
              </a:rPr>
              <a:t>  Refrigerated Trailers Available. No Other U.S. Manufacture </a:t>
            </a:r>
          </a:p>
          <a:p>
            <a:pPr>
              <a:buFont typeface="Wingdings" pitchFamily="2" charset="2"/>
              <a:buNone/>
            </a:pPr>
            <a:r>
              <a:rPr lang="en-US" sz="2000" b="1" dirty="0">
                <a:latin typeface="Times New Roman" charset="0"/>
              </a:rPr>
              <a:t>  Can Match Our Experience Or Track Record With</a:t>
            </a:r>
          </a:p>
          <a:p>
            <a:pPr>
              <a:buFont typeface="Wingdings" pitchFamily="2" charset="2"/>
              <a:buNone/>
            </a:pPr>
            <a:r>
              <a:rPr lang="en-US" sz="2000" b="1" dirty="0">
                <a:latin typeface="Times New Roman" charset="0"/>
              </a:rPr>
              <a:t>   Refrigerated Semi-Trailer Equipment. </a:t>
            </a:r>
          </a:p>
        </p:txBody>
      </p:sp>
      <p:pic>
        <p:nvPicPr>
          <p:cNvPr id="9223" name="Picture 7" descr="C:\Documents and Settings\dale\Desktop\Great Dane Brochures\Classic Reefer.jpg"/>
          <p:cNvPicPr>
            <a:picLocks noChangeAspect="1" noChangeArrowheads="1"/>
          </p:cNvPicPr>
          <p:nvPr/>
        </p:nvPicPr>
        <p:blipFill>
          <a:blip r:embed="rId4" cstate="print"/>
          <a:srcRect/>
          <a:stretch>
            <a:fillRect/>
          </a:stretch>
        </p:blipFill>
        <p:spPr bwMode="auto">
          <a:xfrm>
            <a:off x="1143000" y="4800600"/>
            <a:ext cx="2438400" cy="1981200"/>
          </a:xfrm>
          <a:prstGeom prst="rect">
            <a:avLst/>
          </a:prstGeom>
          <a:noFill/>
        </p:spPr>
      </p:pic>
      <p:pic>
        <p:nvPicPr>
          <p:cNvPr id="9224" name="Picture 8" descr="C:\Documents and Settings\dale\Desktop\Great Dane Brochures\Classic Reefer2.jpg"/>
          <p:cNvPicPr>
            <a:picLocks noChangeAspect="1" noChangeArrowheads="1"/>
          </p:cNvPicPr>
          <p:nvPr/>
        </p:nvPicPr>
        <p:blipFill>
          <a:blip r:embed="rId5" cstate="print"/>
          <a:srcRect/>
          <a:stretch>
            <a:fillRect/>
          </a:stretch>
        </p:blipFill>
        <p:spPr bwMode="auto">
          <a:xfrm>
            <a:off x="3733800" y="4784725"/>
            <a:ext cx="2590800" cy="1997075"/>
          </a:xfrm>
          <a:prstGeom prst="rect">
            <a:avLst/>
          </a:prstGeom>
          <a:noFill/>
        </p:spPr>
      </p:pic>
      <p:pic>
        <p:nvPicPr>
          <p:cNvPr id="9225" name="Picture 9" descr="C:\Documents and Settings\dale\Desktop\Great Dane Brochures\Classic Reefer3.jpg"/>
          <p:cNvPicPr>
            <a:picLocks noChangeAspect="1" noChangeArrowheads="1"/>
          </p:cNvPicPr>
          <p:nvPr/>
        </p:nvPicPr>
        <p:blipFill>
          <a:blip r:embed="rId6" cstate="print"/>
          <a:srcRect/>
          <a:stretch>
            <a:fillRect/>
          </a:stretch>
        </p:blipFill>
        <p:spPr bwMode="auto">
          <a:xfrm>
            <a:off x="6477000" y="4784725"/>
            <a:ext cx="2590800" cy="1997075"/>
          </a:xfrm>
          <a:prstGeom prst="rect">
            <a:avLst/>
          </a:prstGeom>
          <a:noFill/>
        </p:spPr>
      </p:pic>
      <p:sp>
        <p:nvSpPr>
          <p:cNvPr id="7" name="TextBox 6"/>
          <p:cNvSpPr txBox="1"/>
          <p:nvPr/>
        </p:nvSpPr>
        <p:spPr>
          <a:xfrm>
            <a:off x="914400" y="304800"/>
            <a:ext cx="3352800" cy="461665"/>
          </a:xfrm>
          <a:prstGeom prst="rect">
            <a:avLst/>
          </a:prstGeom>
          <a:noFill/>
        </p:spPr>
        <p:txBody>
          <a:bodyPr wrap="square" rtlCol="0">
            <a:spAutoFit/>
          </a:bodyPr>
          <a:lstStyle/>
          <a:p>
            <a:r>
              <a:rPr lang="en-US"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Government Sales</a:t>
            </a:r>
            <a:endParaRPr lang="en-US"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spd="med">
    <p:blinds/>
    <p:sndAc>
      <p:stSnd>
        <p:snd r:embed="rId3" name="projctor.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a:xfrm>
            <a:off x="871538" y="854572"/>
            <a:ext cx="8162925" cy="769441"/>
          </a:xfrm>
        </p:spPr>
        <p:txBody>
          <a:bodyPr/>
          <a:lstStyle/>
          <a:p>
            <a:r>
              <a:rPr lang="en-US" dirty="0"/>
              <a:t>Great Dane </a:t>
            </a:r>
            <a:r>
              <a:rPr lang="en-US" dirty="0" smtClean="0"/>
              <a:t>Platform</a:t>
            </a:r>
            <a:endParaRPr lang="en-US" dirty="0"/>
          </a:p>
        </p:txBody>
      </p:sp>
      <p:sp>
        <p:nvSpPr>
          <p:cNvPr id="10245" name="Rectangle 5"/>
          <p:cNvSpPr>
            <a:spLocks noGrp="1" noChangeArrowheads="1"/>
          </p:cNvSpPr>
          <p:nvPr>
            <p:ph type="body" idx="1"/>
          </p:nvPr>
        </p:nvSpPr>
        <p:spPr>
          <a:xfrm>
            <a:off x="990600" y="1752600"/>
            <a:ext cx="8458200" cy="6172200"/>
          </a:xfrm>
        </p:spPr>
        <p:txBody>
          <a:bodyPr/>
          <a:lstStyle/>
          <a:p>
            <a:pPr>
              <a:buFont typeface="Wingdings" pitchFamily="2" charset="2"/>
              <a:buNone/>
            </a:pPr>
            <a:r>
              <a:rPr lang="en-US" b="1" i="1" dirty="0">
                <a:latin typeface="Times New Roman" charset="0"/>
              </a:rPr>
              <a:t>The Work Horses Of The Industry</a:t>
            </a:r>
          </a:p>
          <a:p>
            <a:pPr>
              <a:buFont typeface="Wingdings" pitchFamily="2" charset="2"/>
              <a:buNone/>
            </a:pPr>
            <a:r>
              <a:rPr lang="en-US" sz="2000" b="1" dirty="0">
                <a:latin typeface="Times New Roman" charset="0"/>
              </a:rPr>
              <a:t>   Great Dane’s Broad Line Of Platform Trailers Are Renowned In The   </a:t>
            </a:r>
          </a:p>
          <a:p>
            <a:pPr>
              <a:buFont typeface="Wingdings" pitchFamily="2" charset="2"/>
              <a:buNone/>
            </a:pPr>
            <a:r>
              <a:rPr lang="en-US" sz="2000" b="1" dirty="0">
                <a:latin typeface="Times New Roman" charset="0"/>
              </a:rPr>
              <a:t>   Industry For The Long List Of Quality Features That Are Exclusive To </a:t>
            </a:r>
          </a:p>
          <a:p>
            <a:pPr>
              <a:buFont typeface="Wingdings" pitchFamily="2" charset="2"/>
              <a:buNone/>
            </a:pPr>
            <a:r>
              <a:rPr lang="en-US" sz="2000" b="1" dirty="0">
                <a:latin typeface="Times New Roman" charset="0"/>
              </a:rPr>
              <a:t>   Our Manufacturing Process. Customers Can Add Custom Specifications </a:t>
            </a:r>
          </a:p>
          <a:p>
            <a:pPr>
              <a:buFont typeface="Wingdings" pitchFamily="2" charset="2"/>
              <a:buNone/>
            </a:pPr>
            <a:r>
              <a:rPr lang="en-US" sz="2000" b="1" dirty="0">
                <a:latin typeface="Times New Roman" charset="0"/>
              </a:rPr>
              <a:t>   To Our Standard Models And Adapt The Finished Product To Perform </a:t>
            </a:r>
          </a:p>
          <a:p>
            <a:pPr>
              <a:buFont typeface="Wingdings" pitchFamily="2" charset="2"/>
              <a:buNone/>
            </a:pPr>
            <a:r>
              <a:rPr lang="en-US" sz="2000" b="1" dirty="0">
                <a:latin typeface="Times New Roman" charset="0"/>
              </a:rPr>
              <a:t>   In Their Unique Environments. Great Dane Trailers Takes Pride In </a:t>
            </a:r>
          </a:p>
          <a:p>
            <a:pPr>
              <a:buFont typeface="Wingdings" pitchFamily="2" charset="2"/>
              <a:buNone/>
            </a:pPr>
            <a:r>
              <a:rPr lang="en-US" sz="2000" b="1" dirty="0">
                <a:latin typeface="Times New Roman" charset="0"/>
              </a:rPr>
              <a:t>   Offering Platform Trailers That Will Function Precisely Based On The  </a:t>
            </a:r>
          </a:p>
          <a:p>
            <a:pPr>
              <a:buFont typeface="Wingdings" pitchFamily="2" charset="2"/>
              <a:buNone/>
            </a:pPr>
            <a:r>
              <a:rPr lang="en-US" sz="2000" b="1" dirty="0">
                <a:latin typeface="Times New Roman" charset="0"/>
              </a:rPr>
              <a:t>   Your Individual Load And Weight Requirements.</a:t>
            </a:r>
          </a:p>
        </p:txBody>
      </p:sp>
      <p:pic>
        <p:nvPicPr>
          <p:cNvPr id="10246" name="Picture 6" descr="C:\Documents and Settings\dale\Desktop\Great Dane Brochures\Platform.jpg"/>
          <p:cNvPicPr>
            <a:picLocks noChangeAspect="1" noChangeArrowheads="1"/>
          </p:cNvPicPr>
          <p:nvPr/>
        </p:nvPicPr>
        <p:blipFill>
          <a:blip r:embed="rId4" cstate="print"/>
          <a:srcRect/>
          <a:stretch>
            <a:fillRect/>
          </a:stretch>
        </p:blipFill>
        <p:spPr bwMode="auto">
          <a:xfrm>
            <a:off x="1219200" y="4900613"/>
            <a:ext cx="2438400" cy="1881187"/>
          </a:xfrm>
          <a:prstGeom prst="rect">
            <a:avLst/>
          </a:prstGeom>
          <a:noFill/>
        </p:spPr>
      </p:pic>
      <p:pic>
        <p:nvPicPr>
          <p:cNvPr id="10247" name="Picture 7" descr="C:\Documents and Settings\dale\Desktop\Great Dane Brochures\Platform2.jpg"/>
          <p:cNvPicPr>
            <a:picLocks noChangeAspect="1" noChangeArrowheads="1"/>
          </p:cNvPicPr>
          <p:nvPr/>
        </p:nvPicPr>
        <p:blipFill>
          <a:blip r:embed="rId5" cstate="print"/>
          <a:srcRect/>
          <a:stretch>
            <a:fillRect/>
          </a:stretch>
        </p:blipFill>
        <p:spPr bwMode="auto">
          <a:xfrm>
            <a:off x="3886200" y="4881563"/>
            <a:ext cx="2286000" cy="1900237"/>
          </a:xfrm>
          <a:prstGeom prst="rect">
            <a:avLst/>
          </a:prstGeom>
          <a:noFill/>
        </p:spPr>
      </p:pic>
      <p:pic>
        <p:nvPicPr>
          <p:cNvPr id="10248" name="Picture 8" descr="C:\Documents and Settings\dale\Desktop\Great Dane Brochures\platform3.jpg"/>
          <p:cNvPicPr>
            <a:picLocks noChangeAspect="1" noChangeArrowheads="1"/>
          </p:cNvPicPr>
          <p:nvPr/>
        </p:nvPicPr>
        <p:blipFill>
          <a:blip r:embed="rId6" cstate="print"/>
          <a:srcRect/>
          <a:stretch>
            <a:fillRect/>
          </a:stretch>
        </p:blipFill>
        <p:spPr bwMode="auto">
          <a:xfrm>
            <a:off x="6400800" y="4840288"/>
            <a:ext cx="2514600" cy="1941512"/>
          </a:xfrm>
          <a:prstGeom prst="rect">
            <a:avLst/>
          </a:prstGeom>
          <a:noFill/>
        </p:spPr>
      </p:pic>
      <p:sp>
        <p:nvSpPr>
          <p:cNvPr id="7" name="TextBox 6"/>
          <p:cNvSpPr txBox="1"/>
          <p:nvPr/>
        </p:nvSpPr>
        <p:spPr>
          <a:xfrm>
            <a:off x="914400" y="304800"/>
            <a:ext cx="3352800" cy="461665"/>
          </a:xfrm>
          <a:prstGeom prst="rect">
            <a:avLst/>
          </a:prstGeom>
          <a:noFill/>
        </p:spPr>
        <p:txBody>
          <a:bodyPr wrap="square" rtlCol="0">
            <a:spAutoFit/>
          </a:bodyPr>
          <a:lstStyle/>
          <a:p>
            <a:r>
              <a:rPr lang="en-US"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Government Sales</a:t>
            </a:r>
            <a:endParaRPr lang="en-US"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spd="med">
    <p:blinds/>
    <p:sndAc>
      <p:stSnd>
        <p:snd r:embed="rId3" name="projctor.wav"/>
      </p:stSnd>
    </p:sndAc>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871538" y="854572"/>
            <a:ext cx="8162925" cy="769441"/>
          </a:xfrm>
        </p:spPr>
        <p:txBody>
          <a:bodyPr/>
          <a:lstStyle/>
          <a:p>
            <a:r>
              <a:rPr lang="en-US" dirty="0"/>
              <a:t>Wells Cargo </a:t>
            </a:r>
            <a:r>
              <a:rPr lang="en-US" dirty="0" smtClean="0"/>
              <a:t>Gooseneck</a:t>
            </a:r>
            <a:endParaRPr lang="en-US" dirty="0"/>
          </a:p>
        </p:txBody>
      </p:sp>
      <p:sp>
        <p:nvSpPr>
          <p:cNvPr id="50179" name="Rectangle 3"/>
          <p:cNvSpPr>
            <a:spLocks noGrp="1" noChangeArrowheads="1"/>
          </p:cNvSpPr>
          <p:nvPr>
            <p:ph type="body" idx="1"/>
          </p:nvPr>
        </p:nvSpPr>
        <p:spPr/>
        <p:txBody>
          <a:bodyPr/>
          <a:lstStyle/>
          <a:p>
            <a:r>
              <a:rPr lang="en-US" sz="1600" b="1" dirty="0">
                <a:solidFill>
                  <a:srgbClr val="000000"/>
                </a:solidFill>
                <a:latin typeface="Arial" charset="0"/>
                <a:cs typeface="Arial" charset="0"/>
              </a:rPr>
              <a:t>Wells Cargo CompacVan® . . . the high cube trailer for 1-ton or mid-size trucks. The Wells Cargo CompacVan® is the largest trailer we build with body lengths up to 48'. When teamed up with a one-ton truck, you've got a rugged combination to tackle the really big jobs. No stranger to hard work, the CompacVan® delivers substantial cubic capacity for high volume loads and GVWR's ranging from 14,700 to 22,500 lbs. Developed specifically for industrial and commercial applications, long lasting durability is engineered from the ground up. The real difference is in the details; reinforcing gussets are all major stress points, weather protected brake wiring, and door hinges with grease zerks. You won't find a longer lasting trailer or one that requires less maintenance . . . period!</a:t>
            </a:r>
          </a:p>
          <a:p>
            <a:endParaRPr lang="en-US" sz="1600" b="1" dirty="0">
              <a:latin typeface="Times New Roman" charset="0"/>
            </a:endParaRPr>
          </a:p>
        </p:txBody>
      </p:sp>
      <p:pic>
        <p:nvPicPr>
          <p:cNvPr id="50180" name="Picture 4" descr="C:\Documents and Settings\dale\My Documents\My Pictures\goose2.jpg"/>
          <p:cNvPicPr>
            <a:picLocks noChangeAspect="1" noChangeArrowheads="1"/>
          </p:cNvPicPr>
          <p:nvPr/>
        </p:nvPicPr>
        <p:blipFill>
          <a:blip r:embed="rId4" cstate="print"/>
          <a:srcRect/>
          <a:stretch>
            <a:fillRect/>
          </a:stretch>
        </p:blipFill>
        <p:spPr bwMode="auto">
          <a:xfrm>
            <a:off x="1447800" y="4800600"/>
            <a:ext cx="3346450" cy="1839913"/>
          </a:xfrm>
          <a:prstGeom prst="rect">
            <a:avLst/>
          </a:prstGeom>
          <a:noFill/>
        </p:spPr>
      </p:pic>
      <p:pic>
        <p:nvPicPr>
          <p:cNvPr id="50181" name="Picture 5" descr="C:\Documents and Settings\dale\My Documents\My Pictures\goose1.jpg"/>
          <p:cNvPicPr>
            <a:picLocks noChangeAspect="1" noChangeArrowheads="1"/>
          </p:cNvPicPr>
          <p:nvPr/>
        </p:nvPicPr>
        <p:blipFill>
          <a:blip r:embed="rId5" cstate="print"/>
          <a:srcRect/>
          <a:stretch>
            <a:fillRect/>
          </a:stretch>
        </p:blipFill>
        <p:spPr bwMode="auto">
          <a:xfrm>
            <a:off x="5334000" y="4800600"/>
            <a:ext cx="2895600" cy="1830388"/>
          </a:xfrm>
          <a:prstGeom prst="rect">
            <a:avLst/>
          </a:prstGeom>
          <a:noFill/>
        </p:spPr>
      </p:pic>
      <p:sp>
        <p:nvSpPr>
          <p:cNvPr id="6" name="TextBox 5"/>
          <p:cNvSpPr txBox="1"/>
          <p:nvPr/>
        </p:nvSpPr>
        <p:spPr>
          <a:xfrm>
            <a:off x="914400" y="304800"/>
            <a:ext cx="3352800" cy="461665"/>
          </a:xfrm>
          <a:prstGeom prst="rect">
            <a:avLst/>
          </a:prstGeom>
          <a:noFill/>
        </p:spPr>
        <p:txBody>
          <a:bodyPr wrap="square" rtlCol="0">
            <a:spAutoFit/>
          </a:bodyPr>
          <a:lstStyle/>
          <a:p>
            <a:r>
              <a:rPr lang="en-US"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Government Sales</a:t>
            </a:r>
            <a:endParaRPr lang="en-US"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spd="med">
    <p:blinds/>
    <p:sndAc>
      <p:stSnd>
        <p:snd r:embed="rId3" name="projctor.wav"/>
      </p:stSnd>
    </p:sndAc>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871538" y="916127"/>
            <a:ext cx="8162925" cy="707886"/>
          </a:xfrm>
        </p:spPr>
        <p:txBody>
          <a:bodyPr/>
          <a:lstStyle/>
          <a:p>
            <a:r>
              <a:rPr lang="en-US" sz="4000" dirty="0"/>
              <a:t>Wells Cargo Enclosed </a:t>
            </a:r>
            <a:r>
              <a:rPr lang="en-US" sz="4000" dirty="0" smtClean="0"/>
              <a:t>Trailers</a:t>
            </a:r>
            <a:endParaRPr lang="en-US" sz="4000" dirty="0"/>
          </a:p>
        </p:txBody>
      </p:sp>
      <p:sp>
        <p:nvSpPr>
          <p:cNvPr id="51203" name="Rectangle 3"/>
          <p:cNvSpPr>
            <a:spLocks noGrp="1" noChangeArrowheads="1"/>
          </p:cNvSpPr>
          <p:nvPr>
            <p:ph type="body" idx="1"/>
          </p:nvPr>
        </p:nvSpPr>
        <p:spPr/>
        <p:txBody>
          <a:bodyPr/>
          <a:lstStyle/>
          <a:p>
            <a:r>
              <a:rPr lang="en-US" sz="1800" b="1" dirty="0">
                <a:solidFill>
                  <a:srgbClr val="000000"/>
                </a:solidFill>
                <a:latin typeface="Times New Roman" charset="0"/>
                <a:cs typeface="Arial" charset="0"/>
              </a:rPr>
              <a:t>Big jobs. You know, the ones that others back away from. Not the rugged Express Wagon®. It was designed specifically for the tough assignments. Extra attention has been given to assure the highest performance and longest service life. Our chassis and frame design are the envy of the industry. We have literally thousands of trailers still in service after 20+ years... that’s more years than most of our competition has been in business! A wide selection of lengths, payloads, and customizing options mean you can find the right trailer for the business at hand. For even more cubic capacity, add the optional Wide Body configuration with a generous 95” interior width. Sometimes bigger is better. </a:t>
            </a:r>
          </a:p>
          <a:p>
            <a:endParaRPr lang="en-US" sz="1800" b="1" dirty="0">
              <a:latin typeface="Times New Roman" charset="0"/>
            </a:endParaRPr>
          </a:p>
        </p:txBody>
      </p:sp>
      <p:pic>
        <p:nvPicPr>
          <p:cNvPr id="51204" name="Picture 4" descr="C:\Documents and Settings\dale\My Documents\My Pictures\cargo5.jpg"/>
          <p:cNvPicPr>
            <a:picLocks noChangeAspect="1" noChangeArrowheads="1"/>
          </p:cNvPicPr>
          <p:nvPr/>
        </p:nvPicPr>
        <p:blipFill>
          <a:blip r:embed="rId4" cstate="print"/>
          <a:srcRect/>
          <a:stretch>
            <a:fillRect/>
          </a:stretch>
        </p:blipFill>
        <p:spPr bwMode="auto">
          <a:xfrm>
            <a:off x="1600200" y="5105400"/>
            <a:ext cx="1524000" cy="1152525"/>
          </a:xfrm>
          <a:prstGeom prst="rect">
            <a:avLst/>
          </a:prstGeom>
          <a:noFill/>
        </p:spPr>
      </p:pic>
      <p:pic>
        <p:nvPicPr>
          <p:cNvPr id="51205" name="Picture 5" descr="C:\Documents and Settings\dale\My Documents\My Pictures\cargoV7.jpg"/>
          <p:cNvPicPr>
            <a:picLocks noChangeAspect="1" noChangeArrowheads="1"/>
          </p:cNvPicPr>
          <p:nvPr/>
        </p:nvPicPr>
        <p:blipFill>
          <a:blip r:embed="rId5" cstate="print"/>
          <a:srcRect/>
          <a:stretch>
            <a:fillRect/>
          </a:stretch>
        </p:blipFill>
        <p:spPr bwMode="auto">
          <a:xfrm>
            <a:off x="6248400" y="5105400"/>
            <a:ext cx="1828800" cy="1176338"/>
          </a:xfrm>
          <a:prstGeom prst="rect">
            <a:avLst/>
          </a:prstGeom>
          <a:noFill/>
        </p:spPr>
      </p:pic>
      <p:pic>
        <p:nvPicPr>
          <p:cNvPr id="51206" name="Picture 6" descr="C:\Documents and Settings\dale\My Documents\My Pictures\auto3.jpg"/>
          <p:cNvPicPr>
            <a:picLocks noChangeAspect="1" noChangeArrowheads="1"/>
          </p:cNvPicPr>
          <p:nvPr/>
        </p:nvPicPr>
        <p:blipFill>
          <a:blip r:embed="rId6" cstate="print"/>
          <a:srcRect/>
          <a:stretch>
            <a:fillRect/>
          </a:stretch>
        </p:blipFill>
        <p:spPr bwMode="auto">
          <a:xfrm>
            <a:off x="3657600" y="5105400"/>
            <a:ext cx="2057400" cy="1136650"/>
          </a:xfrm>
          <a:prstGeom prst="rect">
            <a:avLst/>
          </a:prstGeom>
          <a:noFill/>
        </p:spPr>
      </p:pic>
      <p:sp>
        <p:nvSpPr>
          <p:cNvPr id="7" name="TextBox 6"/>
          <p:cNvSpPr txBox="1"/>
          <p:nvPr/>
        </p:nvSpPr>
        <p:spPr>
          <a:xfrm>
            <a:off x="914400" y="304800"/>
            <a:ext cx="3352800" cy="461665"/>
          </a:xfrm>
          <a:prstGeom prst="rect">
            <a:avLst/>
          </a:prstGeom>
          <a:noFill/>
        </p:spPr>
        <p:txBody>
          <a:bodyPr wrap="square" rtlCol="0">
            <a:spAutoFit/>
          </a:bodyPr>
          <a:lstStyle/>
          <a:p>
            <a:r>
              <a:rPr lang="en-US"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Government Sales</a:t>
            </a:r>
            <a:endParaRPr lang="en-US"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spd="med">
    <p:blinds/>
    <p:sndAc>
      <p:stSnd>
        <p:snd r:embed="rId3" name="projctor.wav"/>
      </p:stSnd>
    </p:sndAc>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871538" y="862013"/>
            <a:ext cx="8162925" cy="762000"/>
          </a:xfrm>
        </p:spPr>
        <p:txBody>
          <a:bodyPr/>
          <a:lstStyle/>
          <a:p>
            <a:r>
              <a:rPr lang="en-US" dirty="0"/>
              <a:t>Success Stories</a:t>
            </a:r>
          </a:p>
        </p:txBody>
      </p:sp>
      <p:sp>
        <p:nvSpPr>
          <p:cNvPr id="39939" name="Rectangle 3"/>
          <p:cNvSpPr>
            <a:spLocks noChangeArrowheads="1"/>
          </p:cNvSpPr>
          <p:nvPr/>
        </p:nvSpPr>
        <p:spPr bwMode="auto">
          <a:xfrm>
            <a:off x="685800" y="1828800"/>
            <a:ext cx="8001000" cy="6232475"/>
          </a:xfrm>
          <a:prstGeom prst="rect">
            <a:avLst/>
          </a:prstGeom>
          <a:noFill/>
          <a:ln w="9525">
            <a:noFill/>
            <a:miter lim="800000"/>
            <a:headEnd/>
            <a:tailEnd/>
          </a:ln>
          <a:effectLst/>
        </p:spPr>
        <p:txBody>
          <a:bodyPr>
            <a:spAutoFit/>
          </a:bodyPr>
          <a:lstStyle/>
          <a:p>
            <a:pPr>
              <a:spcBef>
                <a:spcPct val="50000"/>
              </a:spcBef>
              <a:buClr>
                <a:schemeClr val="folHlink"/>
              </a:buClr>
              <a:buSzPct val="75000"/>
              <a:buFont typeface="Wingdings" pitchFamily="2" charset="2"/>
              <a:buChar char="n"/>
            </a:pPr>
            <a:r>
              <a:rPr lang="en-US" sz="1800" dirty="0"/>
              <a:t>Serving The Industry Since 1990</a:t>
            </a:r>
          </a:p>
          <a:p>
            <a:pPr algn="just">
              <a:spcBef>
                <a:spcPct val="50000"/>
              </a:spcBef>
              <a:buClr>
                <a:schemeClr val="folHlink"/>
              </a:buClr>
              <a:buSzPct val="75000"/>
            </a:pPr>
            <a:r>
              <a:rPr lang="en-US" sz="1800" i="1" dirty="0" smtClean="0">
                <a:latin typeface="Times New Roman" charset="0"/>
              </a:rPr>
              <a:t>U.S</a:t>
            </a:r>
            <a:r>
              <a:rPr lang="en-US" sz="1800" i="1" dirty="0">
                <a:latin typeface="Times New Roman" charset="0"/>
              </a:rPr>
              <a:t>. Food Service * Mars </a:t>
            </a:r>
            <a:r>
              <a:rPr lang="en-US" sz="1800" i="1" dirty="0" smtClean="0">
                <a:latin typeface="Times New Roman" charset="0"/>
              </a:rPr>
              <a:t>Supermarkets * </a:t>
            </a:r>
            <a:r>
              <a:rPr lang="en-US" sz="1800" i="1" dirty="0">
                <a:latin typeface="Times New Roman" charset="0"/>
              </a:rPr>
              <a:t>Schneider </a:t>
            </a:r>
            <a:r>
              <a:rPr lang="en-US" sz="1800" i="1" dirty="0" smtClean="0">
                <a:latin typeface="Times New Roman" charset="0"/>
              </a:rPr>
              <a:t>National </a:t>
            </a:r>
            <a:r>
              <a:rPr lang="en-US" sz="1800" i="1" dirty="0">
                <a:latin typeface="Times New Roman" charset="0"/>
              </a:rPr>
              <a:t>* </a:t>
            </a:r>
            <a:r>
              <a:rPr lang="en-US" sz="1800" i="1" dirty="0" smtClean="0">
                <a:latin typeface="Times New Roman" charset="0"/>
              </a:rPr>
              <a:t>United </a:t>
            </a:r>
            <a:r>
              <a:rPr lang="en-US" sz="1800" i="1" dirty="0">
                <a:latin typeface="Times New Roman" charset="0"/>
              </a:rPr>
              <a:t>Parcel </a:t>
            </a:r>
            <a:r>
              <a:rPr lang="en-US" sz="1800" i="1" dirty="0" smtClean="0">
                <a:latin typeface="Times New Roman" charset="0"/>
              </a:rPr>
              <a:t>Service * Vallerie Service Co., LLC * Bee’s Trailer Sales &amp; Service, Inc. * FEMA   * All Branches of the United States  Military * GSA * DOD * US Border Patrol *  All Major Agencies of the Federal Government *</a:t>
            </a:r>
          </a:p>
          <a:p>
            <a:pPr algn="just">
              <a:spcBef>
                <a:spcPct val="50000"/>
              </a:spcBef>
              <a:buClr>
                <a:schemeClr val="folHlink"/>
              </a:buClr>
              <a:buSzPct val="75000"/>
              <a:buFont typeface="Wingdings" pitchFamily="2" charset="2"/>
              <a:buChar char="Ø"/>
            </a:pPr>
            <a:r>
              <a:rPr lang="en-US" sz="1800" dirty="0" smtClean="0">
                <a:latin typeface="Times New Roman" charset="0"/>
              </a:rPr>
              <a:t>Consolidated </a:t>
            </a:r>
            <a:r>
              <a:rPr lang="en-US" sz="1800" dirty="0">
                <a:latin typeface="Times New Roman" charset="0"/>
              </a:rPr>
              <a:t>Trailers is a key partner with the local and national transportation industry. Since we were incorporated as a non-affiliated, independent parts distributor servicing the Port of Baltimore in 1990, our customer base has </a:t>
            </a:r>
            <a:r>
              <a:rPr lang="en-US" sz="1800" dirty="0" smtClean="0">
                <a:latin typeface="Times New Roman" charset="0"/>
              </a:rPr>
              <a:t>evolved to </a:t>
            </a:r>
            <a:r>
              <a:rPr lang="en-US" sz="1800" dirty="0">
                <a:latin typeface="Times New Roman" charset="0"/>
              </a:rPr>
              <a:t>include </a:t>
            </a:r>
            <a:r>
              <a:rPr lang="en-US" sz="1800" dirty="0" smtClean="0">
                <a:latin typeface="Times New Roman" charset="0"/>
              </a:rPr>
              <a:t>a mixture of private sector and Government customers. </a:t>
            </a:r>
            <a:r>
              <a:rPr lang="en-US" sz="1800" dirty="0">
                <a:latin typeface="Times New Roman" charset="0"/>
              </a:rPr>
              <a:t>As we grew in experience and established our company as a high quality vendor, our affiliations with major equipment manufacturers also grew and helped to contribute to our overall growth and success</a:t>
            </a:r>
            <a:r>
              <a:rPr lang="en-US" sz="1800" dirty="0" smtClean="0">
                <a:latin typeface="Times New Roman" charset="0"/>
              </a:rPr>
              <a:t>.</a:t>
            </a:r>
          </a:p>
          <a:p>
            <a:pPr algn="just">
              <a:spcBef>
                <a:spcPct val="50000"/>
              </a:spcBef>
              <a:buClr>
                <a:schemeClr val="folHlink"/>
              </a:buClr>
              <a:buSzPct val="75000"/>
              <a:buFont typeface="Wingdings" pitchFamily="2" charset="2"/>
              <a:buChar char="Ø"/>
            </a:pPr>
            <a:r>
              <a:rPr lang="en-US" sz="1800" dirty="0" smtClean="0">
                <a:latin typeface="Times New Roman" charset="0"/>
              </a:rPr>
              <a:t> </a:t>
            </a:r>
            <a:r>
              <a:rPr lang="en-US" sz="1800" dirty="0">
                <a:latin typeface="Times New Roman" charset="0"/>
              </a:rPr>
              <a:t>Most companies would be happy to list any one of these customers as a reference, so we are extremely proud of our customer base and the track record we have built over the past </a:t>
            </a:r>
            <a:r>
              <a:rPr lang="en-US" sz="1800" dirty="0" smtClean="0">
                <a:latin typeface="Times New Roman" charset="0"/>
              </a:rPr>
              <a:t>22 years.  </a:t>
            </a:r>
            <a:endParaRPr lang="en-US" sz="1800" dirty="0">
              <a:latin typeface="Times New Roman" charset="0"/>
            </a:endParaRPr>
          </a:p>
          <a:p>
            <a:pPr>
              <a:spcBef>
                <a:spcPct val="50000"/>
              </a:spcBef>
              <a:buClr>
                <a:schemeClr val="folHlink"/>
              </a:buClr>
              <a:buSzPct val="75000"/>
              <a:buFont typeface="Wingdings" pitchFamily="2" charset="2"/>
              <a:buNone/>
            </a:pPr>
            <a:endParaRPr lang="en-US" sz="1800" dirty="0">
              <a:latin typeface="Times New Roman" charset="0"/>
            </a:endParaRPr>
          </a:p>
          <a:p>
            <a:pPr>
              <a:spcBef>
                <a:spcPct val="50000"/>
              </a:spcBef>
              <a:buClr>
                <a:schemeClr val="folHlink"/>
              </a:buClr>
              <a:buSzPct val="75000"/>
              <a:buFont typeface="Wingdings" pitchFamily="2" charset="2"/>
              <a:buNone/>
            </a:pPr>
            <a:endParaRPr lang="en-US" sz="1800" b="1" dirty="0"/>
          </a:p>
          <a:p>
            <a:pPr>
              <a:spcBef>
                <a:spcPct val="50000"/>
              </a:spcBef>
              <a:buClr>
                <a:schemeClr val="folHlink"/>
              </a:buClr>
              <a:buSzPct val="75000"/>
              <a:buFont typeface="Wingdings" pitchFamily="2" charset="2"/>
              <a:buNone/>
            </a:pPr>
            <a:endParaRPr lang="en-US" sz="1600" b="1" dirty="0"/>
          </a:p>
          <a:p>
            <a:pPr>
              <a:spcBef>
                <a:spcPct val="50000"/>
              </a:spcBef>
              <a:buClr>
                <a:schemeClr val="folHlink"/>
              </a:buClr>
              <a:buSzPct val="75000"/>
              <a:buFont typeface="Wingdings" pitchFamily="2" charset="2"/>
              <a:buNone/>
            </a:pPr>
            <a:endParaRPr lang="en-US" sz="1600" b="1" dirty="0"/>
          </a:p>
        </p:txBody>
      </p:sp>
    </p:spTree>
  </p:cSld>
  <p:clrMapOvr>
    <a:masterClrMapping/>
  </p:clrMapOvr>
  <p:transition spd="med">
    <p:blinds/>
    <p:sndAc>
      <p:stSnd>
        <p:snd r:embed="rId3" name="projctor.wav"/>
      </p:stSnd>
    </p:sndAc>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871538" y="862013"/>
            <a:ext cx="8162925" cy="762000"/>
          </a:xfrm>
        </p:spPr>
        <p:txBody>
          <a:bodyPr/>
          <a:lstStyle/>
          <a:p>
            <a:r>
              <a:rPr lang="en-US" dirty="0"/>
              <a:t>Certifications</a:t>
            </a:r>
          </a:p>
        </p:txBody>
      </p:sp>
      <p:sp>
        <p:nvSpPr>
          <p:cNvPr id="43011" name="Rectangle 3"/>
          <p:cNvSpPr>
            <a:spLocks noGrp="1" noChangeArrowheads="1"/>
          </p:cNvSpPr>
          <p:nvPr>
            <p:ph type="body" idx="1"/>
          </p:nvPr>
        </p:nvSpPr>
        <p:spPr/>
        <p:txBody>
          <a:bodyPr/>
          <a:lstStyle/>
          <a:p>
            <a:r>
              <a:rPr lang="en-US" dirty="0"/>
              <a:t>Small Business </a:t>
            </a:r>
          </a:p>
          <a:p>
            <a:r>
              <a:rPr lang="en-US" dirty="0"/>
              <a:t>Veteran Owned Business</a:t>
            </a:r>
          </a:p>
          <a:p>
            <a:r>
              <a:rPr lang="en-US" dirty="0"/>
              <a:t>SBA </a:t>
            </a:r>
            <a:r>
              <a:rPr lang="en-US" b="1" dirty="0"/>
              <a:t>HUB</a:t>
            </a:r>
            <a:r>
              <a:rPr lang="en-US" b="1" i="1" dirty="0"/>
              <a:t>Zone </a:t>
            </a:r>
            <a:r>
              <a:rPr lang="en-US" dirty="0"/>
              <a:t>Certified</a:t>
            </a:r>
          </a:p>
          <a:p>
            <a:r>
              <a:rPr lang="en-US" dirty="0"/>
              <a:t>CCR Registered (</a:t>
            </a:r>
            <a:r>
              <a:rPr lang="en-US" i="1" dirty="0"/>
              <a:t>CAGE 1URV4</a:t>
            </a:r>
            <a:r>
              <a:rPr lang="en-US" dirty="0"/>
              <a:t>)</a:t>
            </a:r>
          </a:p>
          <a:p>
            <a:r>
              <a:rPr lang="en-US" dirty="0"/>
              <a:t>Wide Area Work Flow Capable</a:t>
            </a:r>
          </a:p>
          <a:p>
            <a:r>
              <a:rPr lang="en-US" dirty="0"/>
              <a:t>GSA Contract Holder</a:t>
            </a:r>
          </a:p>
          <a:p>
            <a:pPr>
              <a:buFont typeface="Wingdings" pitchFamily="2" charset="2"/>
              <a:buNone/>
            </a:pPr>
            <a:endParaRPr lang="en-US" dirty="0"/>
          </a:p>
        </p:txBody>
      </p:sp>
      <p:pic>
        <p:nvPicPr>
          <p:cNvPr id="43012" name="Picture 4" descr="C:\Documents and Settings\dale\My Documents\My Pictures\hubzonelogo.gif"/>
          <p:cNvPicPr>
            <a:picLocks noChangeAspect="1" noChangeArrowheads="1"/>
          </p:cNvPicPr>
          <p:nvPr/>
        </p:nvPicPr>
        <p:blipFill>
          <a:blip r:embed="rId4" cstate="print"/>
          <a:srcRect/>
          <a:stretch>
            <a:fillRect/>
          </a:stretch>
        </p:blipFill>
        <p:spPr bwMode="auto">
          <a:xfrm>
            <a:off x="1295400" y="5638800"/>
            <a:ext cx="1219200" cy="530225"/>
          </a:xfrm>
          <a:prstGeom prst="rect">
            <a:avLst/>
          </a:prstGeom>
          <a:noFill/>
        </p:spPr>
      </p:pic>
      <p:pic>
        <p:nvPicPr>
          <p:cNvPr id="43013" name="Picture 5" descr="C:\Documents and Settings\dale\My Documents\My Pictures\gsa_logo.gif"/>
          <p:cNvPicPr>
            <a:picLocks noChangeAspect="1" noChangeArrowheads="1"/>
          </p:cNvPicPr>
          <p:nvPr/>
        </p:nvPicPr>
        <p:blipFill>
          <a:blip r:embed="rId5" cstate="print"/>
          <a:srcRect/>
          <a:stretch>
            <a:fillRect/>
          </a:stretch>
        </p:blipFill>
        <p:spPr bwMode="auto">
          <a:xfrm>
            <a:off x="3276600" y="5562600"/>
            <a:ext cx="1219200" cy="666750"/>
          </a:xfrm>
          <a:prstGeom prst="rect">
            <a:avLst/>
          </a:prstGeom>
          <a:noFill/>
        </p:spPr>
      </p:pic>
      <p:pic>
        <p:nvPicPr>
          <p:cNvPr id="43014" name="Picture 6" descr="C:\Documents and Settings\dale\My Documents\My Pictures\gsa_advantage.gif"/>
          <p:cNvPicPr>
            <a:picLocks noChangeAspect="1" noChangeArrowheads="1"/>
          </p:cNvPicPr>
          <p:nvPr/>
        </p:nvPicPr>
        <p:blipFill>
          <a:blip r:embed="rId6" cstate="print"/>
          <a:srcRect/>
          <a:stretch>
            <a:fillRect/>
          </a:stretch>
        </p:blipFill>
        <p:spPr bwMode="auto">
          <a:xfrm>
            <a:off x="5105400" y="5592763"/>
            <a:ext cx="2286000" cy="655637"/>
          </a:xfrm>
          <a:prstGeom prst="rect">
            <a:avLst/>
          </a:prstGeom>
          <a:noFill/>
        </p:spPr>
      </p:pic>
    </p:spTree>
  </p:cSld>
  <p:clrMapOvr>
    <a:masterClrMapping/>
  </p:clrMapOvr>
  <p:transition spd="med">
    <p:blinds/>
    <p:sndAc>
      <p:stSnd>
        <p:snd r:embed="rId3" name="projctor.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304800" y="838200"/>
            <a:ext cx="7772400" cy="641350"/>
          </a:xfrm>
        </p:spPr>
        <p:txBody>
          <a:bodyPr/>
          <a:lstStyle/>
          <a:p>
            <a:r>
              <a:rPr lang="en-US" sz="3600" dirty="0">
                <a:latin typeface="Times New Roman" charset="0"/>
              </a:rPr>
              <a:t>  </a:t>
            </a:r>
            <a:r>
              <a:rPr lang="en-US" sz="3600" dirty="0" smtClean="0">
                <a:latin typeface="Times New Roman" charset="0"/>
              </a:rPr>
              <a:t>      </a:t>
            </a:r>
            <a:r>
              <a:rPr lang="en-US" sz="3600" b="1" dirty="0" smtClean="0">
                <a:latin typeface="Times New Roman" charset="0"/>
              </a:rPr>
              <a:t>Consolidated </a:t>
            </a:r>
            <a:r>
              <a:rPr lang="en-US" sz="3600" b="1" dirty="0">
                <a:latin typeface="Times New Roman" charset="0"/>
              </a:rPr>
              <a:t>Trailers Overview</a:t>
            </a:r>
          </a:p>
        </p:txBody>
      </p:sp>
      <p:sp>
        <p:nvSpPr>
          <p:cNvPr id="6149" name="Rectangle 5"/>
          <p:cNvSpPr>
            <a:spLocks noGrp="1" noChangeArrowheads="1"/>
          </p:cNvSpPr>
          <p:nvPr>
            <p:ph type="body" idx="1"/>
          </p:nvPr>
        </p:nvSpPr>
        <p:spPr>
          <a:xfrm>
            <a:off x="762000" y="1981200"/>
            <a:ext cx="8110537" cy="4495800"/>
          </a:xfrm>
        </p:spPr>
        <p:txBody>
          <a:bodyPr/>
          <a:lstStyle/>
          <a:p>
            <a:pPr>
              <a:lnSpc>
                <a:spcPct val="90000"/>
              </a:lnSpc>
            </a:pPr>
            <a:r>
              <a:rPr lang="en-US" sz="2400" dirty="0" smtClean="0"/>
              <a:t>Semi-Trailer Drive through repair &amp; maintenance as well as structural modifications and collision damage. Great Dane factory authorized service.</a:t>
            </a:r>
          </a:p>
          <a:p>
            <a:pPr>
              <a:lnSpc>
                <a:spcPct val="90000"/>
              </a:lnSpc>
            </a:pPr>
            <a:endParaRPr lang="en-US" sz="2400" dirty="0" smtClean="0"/>
          </a:p>
          <a:p>
            <a:pPr>
              <a:lnSpc>
                <a:spcPct val="90000"/>
              </a:lnSpc>
            </a:pPr>
            <a:r>
              <a:rPr lang="en-US" sz="2400" dirty="0" smtClean="0"/>
              <a:t>Semi-Trailer Replacement Parts and accessories for Great Dane Trailers.</a:t>
            </a:r>
          </a:p>
          <a:p>
            <a:pPr>
              <a:lnSpc>
                <a:spcPct val="90000"/>
              </a:lnSpc>
            </a:pPr>
            <a:endParaRPr lang="en-US" sz="2400" dirty="0" smtClean="0"/>
          </a:p>
          <a:p>
            <a:pPr>
              <a:lnSpc>
                <a:spcPct val="90000"/>
              </a:lnSpc>
            </a:pPr>
            <a:r>
              <a:rPr lang="en-US" sz="2400" dirty="0" smtClean="0"/>
              <a:t>GSA Contract #GS-30F-0025R: New Great Dane semi-trailers including dry vans, refrigerated vans and platform trailers as well smaller enclosed cargo trailers manufactured by Wells Cargo.</a:t>
            </a:r>
          </a:p>
          <a:p>
            <a:pPr>
              <a:lnSpc>
                <a:spcPct val="90000"/>
              </a:lnSpc>
              <a:buNone/>
            </a:pPr>
            <a:endParaRPr lang="en-US" sz="2800" dirty="0"/>
          </a:p>
        </p:txBody>
      </p:sp>
      <p:pic>
        <p:nvPicPr>
          <p:cNvPr id="6150" name="Picture 6" descr="C:\Documents and Settings\dale\My Documents\My Pictures\Web Pictures\Website Pictures (DW)\images\greatdane_gif.jpg"/>
          <p:cNvPicPr>
            <a:picLocks noChangeAspect="1" noChangeArrowheads="1"/>
          </p:cNvPicPr>
          <p:nvPr/>
        </p:nvPicPr>
        <p:blipFill>
          <a:blip r:embed="rId4" cstate="print"/>
          <a:srcRect/>
          <a:stretch>
            <a:fillRect/>
          </a:stretch>
        </p:blipFill>
        <p:spPr bwMode="auto">
          <a:xfrm>
            <a:off x="304800" y="838200"/>
            <a:ext cx="838200" cy="558800"/>
          </a:xfrm>
          <a:prstGeom prst="rect">
            <a:avLst/>
          </a:prstGeom>
          <a:noFill/>
        </p:spPr>
      </p:pic>
    </p:spTree>
  </p:cSld>
  <p:clrMapOvr>
    <a:masterClrMapping/>
  </p:clrMapOvr>
  <p:transition spd="med">
    <p:blinds/>
    <p:sndAc>
      <p:stSnd>
        <p:snd r:embed="rId3" name="projctor.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538" y="1039238"/>
            <a:ext cx="8162925" cy="584775"/>
          </a:xfrm>
        </p:spPr>
        <p:txBody>
          <a:bodyPr/>
          <a:lstStyle/>
          <a:p>
            <a:r>
              <a:rPr lang="en-US" sz="3200" dirty="0" smtClean="0"/>
              <a:t>1851 Edison Highway</a:t>
            </a:r>
            <a:endParaRPr lang="en-US" sz="3200" dirty="0"/>
          </a:p>
        </p:txBody>
      </p:sp>
      <p:pic>
        <p:nvPicPr>
          <p:cNvPr id="6" name="Content Placeholder 5" descr="buildingA.JPG"/>
          <p:cNvPicPr>
            <a:picLocks noGrp="1" noChangeAspect="1"/>
          </p:cNvPicPr>
          <p:nvPr>
            <p:ph idx="1"/>
          </p:nvPr>
        </p:nvPicPr>
        <p:blipFill>
          <a:blip r:embed="rId4" cstate="print"/>
          <a:stretch>
            <a:fillRect/>
          </a:stretch>
        </p:blipFill>
        <p:spPr>
          <a:xfrm>
            <a:off x="838200" y="1905000"/>
            <a:ext cx="6923881" cy="4191000"/>
          </a:xfrm>
        </p:spPr>
      </p:pic>
    </p:spTree>
  </p:cSld>
  <p:clrMapOvr>
    <a:masterClrMapping/>
  </p:clrMapOvr>
  <p:transition spd="med">
    <p:blinds/>
    <p:sndAc>
      <p:stSnd>
        <p:snd r:embed="rId3" name="projctor.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538" y="854572"/>
            <a:ext cx="8162925" cy="769441"/>
          </a:xfrm>
        </p:spPr>
        <p:txBody>
          <a:bodyPr/>
          <a:lstStyle/>
          <a:p>
            <a:r>
              <a:rPr lang="en-US" dirty="0" smtClean="0"/>
              <a:t>Factory Authorized Service</a:t>
            </a:r>
            <a:endParaRPr lang="en-US" dirty="0"/>
          </a:p>
        </p:txBody>
      </p:sp>
      <p:sp>
        <p:nvSpPr>
          <p:cNvPr id="3" name="Content Placeholder 2"/>
          <p:cNvSpPr>
            <a:spLocks noGrp="1"/>
          </p:cNvSpPr>
          <p:nvPr>
            <p:ph idx="1"/>
          </p:nvPr>
        </p:nvSpPr>
        <p:spPr/>
        <p:txBody>
          <a:bodyPr/>
          <a:lstStyle/>
          <a:p>
            <a:pPr algn="just"/>
            <a:r>
              <a:rPr kumimoji="1" lang="en-US" sz="1600" b="1" dirty="0" smtClean="0">
                <a:latin typeface="Times New Roman" charset="0"/>
                <a:cs typeface="Times New Roman" charset="0"/>
              </a:rPr>
              <a:t>C.T.I. has</a:t>
            </a:r>
            <a:r>
              <a:rPr kumimoji="1" lang="en-US" sz="1600" dirty="0" smtClean="0">
                <a:latin typeface="Times New Roman" charset="0"/>
                <a:cs typeface="Times New Roman" charset="0"/>
              </a:rPr>
              <a:t> </a:t>
            </a:r>
            <a:r>
              <a:rPr kumimoji="1" lang="en-US" sz="1600" b="1" dirty="0" smtClean="0">
                <a:latin typeface="Times New Roman" charset="0"/>
                <a:cs typeface="Times New Roman" charset="0"/>
              </a:rPr>
              <a:t>been providing semi-trailer repair services in the Baltimore/Washington area since 1990. Our ability to offer superior customer service is a direct result of our 20 plus years of experience along with our strategic location in Baltimore City and our long time affiliation with Great Dane Trailers. Our parts inventory provides our shop with most common items (swing door blanks, lock rods, aluminum panels, etc.) for fixing every day types of trailer damage. Non-stock items are normally available quickly through our Great Dane PDC.  </a:t>
            </a:r>
          </a:p>
          <a:p>
            <a:pPr algn="just"/>
            <a:r>
              <a:rPr kumimoji="1" lang="en-US" sz="1600" b="1" dirty="0" smtClean="0">
                <a:latin typeface="Times New Roman" charset="0"/>
                <a:cs typeface="Times New Roman" charset="0"/>
              </a:rPr>
              <a:t>With shop services including air brake system repair, aluminum welding, major body repair, life gates and FHWA inspections, we cover the entire spectrum of trailer repair. </a:t>
            </a:r>
          </a:p>
          <a:p>
            <a:pPr algn="just"/>
            <a:r>
              <a:rPr kumimoji="1" lang="en-US" sz="1600" b="1" dirty="0" smtClean="0">
                <a:latin typeface="Times New Roman" charset="0"/>
                <a:cs typeface="Times New Roman" charset="0"/>
              </a:rPr>
              <a:t>Our company is very aware of the pressure that a Fleet is experiencing when a trailer is down in terms of dollars and cents issues related to delivering a load. Our people are fast and efficient in estimating the repair including digital photos of the damage if requested. </a:t>
            </a:r>
          </a:p>
          <a:p>
            <a:pPr algn="just"/>
            <a:r>
              <a:rPr kumimoji="1" lang="en-US" sz="1600" b="1" dirty="0" smtClean="0">
                <a:latin typeface="Times New Roman" charset="0"/>
                <a:cs typeface="Times New Roman" charset="0"/>
              </a:rPr>
              <a:t>If your company is searching for a highly professional maintenance solution for your fleet, Consolidated is the answer in Baltimore, Maryland.</a:t>
            </a:r>
          </a:p>
          <a:p>
            <a:pPr algn="just"/>
            <a:endParaRPr lang="en-US" sz="1600" dirty="0"/>
          </a:p>
        </p:txBody>
      </p:sp>
    </p:spTree>
  </p:cSld>
  <p:clrMapOvr>
    <a:masterClrMapping/>
  </p:clrMapOvr>
  <p:transition spd="med">
    <p:blinds/>
    <p:sndAc>
      <p:stSnd>
        <p:snd r:embed="rId3" name="projctor.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538" y="854572"/>
            <a:ext cx="8162925" cy="769441"/>
          </a:xfrm>
        </p:spPr>
        <p:txBody>
          <a:bodyPr/>
          <a:lstStyle/>
          <a:p>
            <a:r>
              <a:rPr lang="en-US" dirty="0" smtClean="0"/>
              <a:t>Semi-Trailer Bays</a:t>
            </a:r>
            <a:endParaRPr lang="en-US" dirty="0"/>
          </a:p>
        </p:txBody>
      </p:sp>
      <p:pic>
        <p:nvPicPr>
          <p:cNvPr id="4" name="Content Placeholder 3" descr="servicebaysA.JPG"/>
          <p:cNvPicPr>
            <a:picLocks noGrp="1" noChangeAspect="1"/>
          </p:cNvPicPr>
          <p:nvPr>
            <p:ph idx="1"/>
          </p:nvPr>
        </p:nvPicPr>
        <p:blipFill>
          <a:blip r:embed="rId4" cstate="print"/>
          <a:stretch>
            <a:fillRect/>
          </a:stretch>
        </p:blipFill>
        <p:spPr>
          <a:xfrm>
            <a:off x="762000" y="1905000"/>
            <a:ext cx="7000081" cy="4191000"/>
          </a:xfrm>
        </p:spPr>
      </p:pic>
    </p:spTree>
  </p:cSld>
  <p:clrMapOvr>
    <a:masterClrMapping/>
  </p:clrMapOvr>
  <p:transition spd="med">
    <p:blinds/>
    <p:sndAc>
      <p:stSnd>
        <p:snd r:embed="rId3" name="projctor.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871538" y="862013"/>
            <a:ext cx="8162925" cy="762000"/>
          </a:xfrm>
        </p:spPr>
        <p:txBody>
          <a:bodyPr/>
          <a:lstStyle/>
          <a:p>
            <a:r>
              <a:rPr lang="en-US" dirty="0"/>
              <a:t>Our Location in Baltimore</a:t>
            </a:r>
          </a:p>
        </p:txBody>
      </p:sp>
      <p:sp>
        <p:nvSpPr>
          <p:cNvPr id="52227" name="Rectangle 3"/>
          <p:cNvSpPr>
            <a:spLocks noGrp="1" noChangeArrowheads="1"/>
          </p:cNvSpPr>
          <p:nvPr>
            <p:ph type="body" idx="1"/>
          </p:nvPr>
        </p:nvSpPr>
        <p:spPr/>
        <p:txBody>
          <a:bodyPr/>
          <a:lstStyle/>
          <a:p>
            <a:pPr>
              <a:buFont typeface="Wingdings" pitchFamily="2" charset="2"/>
              <a:buNone/>
            </a:pPr>
            <a:endParaRPr lang="en-US" dirty="0"/>
          </a:p>
        </p:txBody>
      </p:sp>
      <p:pic>
        <p:nvPicPr>
          <p:cNvPr id="52228" name="Picture 4" descr="C:\Documents and Settings\dale\My Documents\My Pictures\ctimap.jpg"/>
          <p:cNvPicPr>
            <a:picLocks noChangeAspect="1" noChangeArrowheads="1"/>
          </p:cNvPicPr>
          <p:nvPr/>
        </p:nvPicPr>
        <p:blipFill>
          <a:blip r:embed="rId4" cstate="print"/>
          <a:srcRect/>
          <a:stretch>
            <a:fillRect/>
          </a:stretch>
        </p:blipFill>
        <p:spPr bwMode="auto">
          <a:xfrm>
            <a:off x="990600" y="1947863"/>
            <a:ext cx="6858000" cy="4011612"/>
          </a:xfrm>
          <a:prstGeom prst="rect">
            <a:avLst/>
          </a:prstGeom>
          <a:noFill/>
        </p:spPr>
      </p:pic>
    </p:spTree>
  </p:cSld>
  <p:clrMapOvr>
    <a:masterClrMapping/>
  </p:clrMapOvr>
  <p:transition spd="med">
    <p:blinds/>
    <p:sndAc>
      <p:stSnd>
        <p:snd r:embed="rId3" name="projctor.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p:txBody>
          <a:bodyPr/>
          <a:lstStyle/>
          <a:p>
            <a:r>
              <a:rPr lang="en-US" dirty="0"/>
              <a:t>Semi-Trailer Parts &amp; Accessories</a:t>
            </a:r>
          </a:p>
        </p:txBody>
      </p:sp>
      <p:pic>
        <p:nvPicPr>
          <p:cNvPr id="11273" name="Picture 9"/>
          <p:cNvPicPr>
            <a:picLocks noChangeAspect="1" noChangeArrowheads="1"/>
          </p:cNvPicPr>
          <p:nvPr/>
        </p:nvPicPr>
        <p:blipFill>
          <a:blip r:embed="rId4" cstate="print"/>
          <a:srcRect/>
          <a:stretch>
            <a:fillRect/>
          </a:stretch>
        </p:blipFill>
        <p:spPr bwMode="auto">
          <a:xfrm flipH="1">
            <a:off x="3505200" y="1981200"/>
            <a:ext cx="568325" cy="473075"/>
          </a:xfrm>
          <a:prstGeom prst="rect">
            <a:avLst/>
          </a:prstGeom>
          <a:noFill/>
          <a:ln w="9525">
            <a:noFill/>
            <a:miter lim="800000"/>
            <a:headEnd/>
            <a:tailEnd/>
          </a:ln>
          <a:effectLst/>
        </p:spPr>
      </p:pic>
      <p:pic>
        <p:nvPicPr>
          <p:cNvPr id="11275" name="Picture 11"/>
          <p:cNvPicPr>
            <a:picLocks noChangeAspect="1" noChangeArrowheads="1"/>
          </p:cNvPicPr>
          <p:nvPr/>
        </p:nvPicPr>
        <p:blipFill>
          <a:blip r:embed="rId5" cstate="print"/>
          <a:srcRect/>
          <a:stretch>
            <a:fillRect/>
          </a:stretch>
        </p:blipFill>
        <p:spPr bwMode="auto">
          <a:xfrm flipH="1">
            <a:off x="4800600" y="1981200"/>
            <a:ext cx="609600" cy="508000"/>
          </a:xfrm>
          <a:prstGeom prst="rect">
            <a:avLst/>
          </a:prstGeom>
          <a:noFill/>
          <a:ln w="9525">
            <a:noFill/>
            <a:miter lim="800000"/>
            <a:headEnd/>
            <a:tailEnd/>
          </a:ln>
          <a:effectLst/>
        </p:spPr>
      </p:pic>
      <p:pic>
        <p:nvPicPr>
          <p:cNvPr id="11277" name="Picture 13"/>
          <p:cNvPicPr>
            <a:picLocks noChangeAspect="1" noChangeArrowheads="1"/>
          </p:cNvPicPr>
          <p:nvPr/>
        </p:nvPicPr>
        <p:blipFill>
          <a:blip r:embed="rId6" cstate="print"/>
          <a:srcRect/>
          <a:stretch>
            <a:fillRect/>
          </a:stretch>
        </p:blipFill>
        <p:spPr bwMode="auto">
          <a:xfrm flipH="1">
            <a:off x="838200" y="3200400"/>
            <a:ext cx="609600" cy="508000"/>
          </a:xfrm>
          <a:prstGeom prst="rect">
            <a:avLst/>
          </a:prstGeom>
          <a:noFill/>
          <a:ln w="9525">
            <a:noFill/>
            <a:miter lim="800000"/>
            <a:headEnd/>
            <a:tailEnd/>
          </a:ln>
          <a:effectLst/>
        </p:spPr>
      </p:pic>
      <p:pic>
        <p:nvPicPr>
          <p:cNvPr id="11278" name="Picture 14"/>
          <p:cNvPicPr>
            <a:picLocks noChangeAspect="1" noChangeArrowheads="1"/>
          </p:cNvPicPr>
          <p:nvPr/>
        </p:nvPicPr>
        <p:blipFill>
          <a:blip r:embed="rId7" cstate="print"/>
          <a:srcRect/>
          <a:stretch>
            <a:fillRect/>
          </a:stretch>
        </p:blipFill>
        <p:spPr bwMode="auto">
          <a:xfrm flipH="1">
            <a:off x="2057400" y="3200400"/>
            <a:ext cx="609600" cy="508000"/>
          </a:xfrm>
          <a:prstGeom prst="rect">
            <a:avLst/>
          </a:prstGeom>
          <a:noFill/>
          <a:ln w="9525">
            <a:noFill/>
            <a:miter lim="800000"/>
            <a:headEnd/>
            <a:tailEnd/>
          </a:ln>
          <a:effectLst/>
        </p:spPr>
      </p:pic>
      <p:pic>
        <p:nvPicPr>
          <p:cNvPr id="11280" name="Picture 16"/>
          <p:cNvPicPr>
            <a:picLocks noChangeAspect="1" noChangeArrowheads="1"/>
          </p:cNvPicPr>
          <p:nvPr/>
        </p:nvPicPr>
        <p:blipFill>
          <a:blip r:embed="rId8" cstate="print"/>
          <a:srcRect/>
          <a:stretch>
            <a:fillRect/>
          </a:stretch>
        </p:blipFill>
        <p:spPr bwMode="auto">
          <a:xfrm flipH="1">
            <a:off x="3429000" y="3200400"/>
            <a:ext cx="609600" cy="508000"/>
          </a:xfrm>
          <a:prstGeom prst="rect">
            <a:avLst/>
          </a:prstGeom>
          <a:noFill/>
          <a:ln w="9525">
            <a:noFill/>
            <a:miter lim="800000"/>
            <a:headEnd/>
            <a:tailEnd/>
          </a:ln>
          <a:effectLst/>
        </p:spPr>
      </p:pic>
      <p:pic>
        <p:nvPicPr>
          <p:cNvPr id="11284" name="Picture 20"/>
          <p:cNvPicPr>
            <a:picLocks noChangeAspect="1" noChangeArrowheads="1"/>
          </p:cNvPicPr>
          <p:nvPr/>
        </p:nvPicPr>
        <p:blipFill>
          <a:blip r:embed="rId9" cstate="print"/>
          <a:srcRect/>
          <a:stretch>
            <a:fillRect/>
          </a:stretch>
        </p:blipFill>
        <p:spPr bwMode="auto">
          <a:xfrm flipH="1">
            <a:off x="838200" y="4368800"/>
            <a:ext cx="609600" cy="508000"/>
          </a:xfrm>
          <a:prstGeom prst="rect">
            <a:avLst/>
          </a:prstGeom>
          <a:noFill/>
          <a:ln w="9525">
            <a:noFill/>
            <a:miter lim="800000"/>
            <a:headEnd/>
            <a:tailEnd/>
          </a:ln>
          <a:effectLst/>
        </p:spPr>
      </p:pic>
      <p:pic>
        <p:nvPicPr>
          <p:cNvPr id="11285" name="Picture 21"/>
          <p:cNvPicPr>
            <a:picLocks noChangeAspect="1" noChangeArrowheads="1"/>
          </p:cNvPicPr>
          <p:nvPr/>
        </p:nvPicPr>
        <p:blipFill>
          <a:blip r:embed="rId10" cstate="print"/>
          <a:srcRect/>
          <a:stretch>
            <a:fillRect/>
          </a:stretch>
        </p:blipFill>
        <p:spPr bwMode="auto">
          <a:xfrm flipH="1">
            <a:off x="1981200" y="4419600"/>
            <a:ext cx="609600" cy="508000"/>
          </a:xfrm>
          <a:prstGeom prst="rect">
            <a:avLst/>
          </a:prstGeom>
          <a:noFill/>
          <a:ln w="9525">
            <a:noFill/>
            <a:miter lim="800000"/>
            <a:headEnd/>
            <a:tailEnd/>
          </a:ln>
          <a:effectLst/>
        </p:spPr>
      </p:pic>
      <p:pic>
        <p:nvPicPr>
          <p:cNvPr id="11287" name="Picture 23"/>
          <p:cNvPicPr>
            <a:picLocks noChangeAspect="1" noChangeArrowheads="1"/>
          </p:cNvPicPr>
          <p:nvPr/>
        </p:nvPicPr>
        <p:blipFill>
          <a:blip r:embed="rId11" cstate="print"/>
          <a:srcRect/>
          <a:stretch>
            <a:fillRect/>
          </a:stretch>
        </p:blipFill>
        <p:spPr bwMode="auto">
          <a:xfrm flipH="1">
            <a:off x="3505200" y="4419600"/>
            <a:ext cx="609600" cy="508000"/>
          </a:xfrm>
          <a:prstGeom prst="rect">
            <a:avLst/>
          </a:prstGeom>
          <a:noFill/>
          <a:ln w="9525">
            <a:noFill/>
            <a:miter lim="800000"/>
            <a:headEnd/>
            <a:tailEnd/>
          </a:ln>
          <a:effectLst/>
        </p:spPr>
      </p:pic>
      <p:pic>
        <p:nvPicPr>
          <p:cNvPr id="11288" name="Picture 24"/>
          <p:cNvPicPr>
            <a:picLocks noChangeAspect="1" noChangeArrowheads="1"/>
          </p:cNvPicPr>
          <p:nvPr/>
        </p:nvPicPr>
        <p:blipFill>
          <a:blip r:embed="rId12" cstate="print"/>
          <a:srcRect/>
          <a:stretch>
            <a:fillRect/>
          </a:stretch>
        </p:blipFill>
        <p:spPr bwMode="auto">
          <a:xfrm flipH="1">
            <a:off x="6223000" y="3276600"/>
            <a:ext cx="635000" cy="554038"/>
          </a:xfrm>
          <a:prstGeom prst="rect">
            <a:avLst/>
          </a:prstGeom>
          <a:noFill/>
          <a:ln w="9525">
            <a:noFill/>
            <a:miter lim="800000"/>
            <a:headEnd/>
            <a:tailEnd/>
          </a:ln>
          <a:effectLst/>
        </p:spPr>
      </p:pic>
      <p:pic>
        <p:nvPicPr>
          <p:cNvPr id="11293" name="Picture 29" descr="C:\Documents and Settings\dale\My Documents\My Pictures\Web Pictures\Website Pictures (DW)\images\logistic strapscat_gif.jpg"/>
          <p:cNvPicPr>
            <a:picLocks noChangeAspect="1" noChangeArrowheads="1"/>
          </p:cNvPicPr>
          <p:nvPr/>
        </p:nvPicPr>
        <p:blipFill>
          <a:blip r:embed="rId13" cstate="print"/>
          <a:srcRect/>
          <a:stretch>
            <a:fillRect/>
          </a:stretch>
        </p:blipFill>
        <p:spPr bwMode="auto">
          <a:xfrm flipH="1">
            <a:off x="4419600" y="3276600"/>
            <a:ext cx="1311275" cy="508000"/>
          </a:xfrm>
          <a:prstGeom prst="rect">
            <a:avLst/>
          </a:prstGeom>
          <a:noFill/>
        </p:spPr>
      </p:pic>
      <p:pic>
        <p:nvPicPr>
          <p:cNvPr id="11294" name="Picture 30" descr="C:\Documents and Settings\dale\My Documents\My Pictures\40756-3_jpg.jpg"/>
          <p:cNvPicPr>
            <a:picLocks noChangeAspect="1" noChangeArrowheads="1"/>
          </p:cNvPicPr>
          <p:nvPr/>
        </p:nvPicPr>
        <p:blipFill>
          <a:blip r:embed="rId14" cstate="print"/>
          <a:srcRect/>
          <a:stretch>
            <a:fillRect/>
          </a:stretch>
        </p:blipFill>
        <p:spPr bwMode="auto">
          <a:xfrm flipH="1">
            <a:off x="846138" y="1981200"/>
            <a:ext cx="677862" cy="474663"/>
          </a:xfrm>
          <a:prstGeom prst="rect">
            <a:avLst/>
          </a:prstGeom>
          <a:noFill/>
        </p:spPr>
      </p:pic>
      <p:pic>
        <p:nvPicPr>
          <p:cNvPr id="11297" name="Picture 33" descr="C:\Documents and Settings\dale\My Documents\My Pictures\343051MGM_jpg.jpg"/>
          <p:cNvPicPr>
            <a:picLocks noChangeAspect="1" noChangeArrowheads="1"/>
          </p:cNvPicPr>
          <p:nvPr/>
        </p:nvPicPr>
        <p:blipFill>
          <a:blip r:embed="rId15" cstate="print"/>
          <a:srcRect/>
          <a:stretch>
            <a:fillRect/>
          </a:stretch>
        </p:blipFill>
        <p:spPr bwMode="auto">
          <a:xfrm flipH="1">
            <a:off x="2168525" y="1981200"/>
            <a:ext cx="422275" cy="528638"/>
          </a:xfrm>
          <a:prstGeom prst="rect">
            <a:avLst/>
          </a:prstGeom>
          <a:noFill/>
        </p:spPr>
      </p:pic>
      <p:pic>
        <p:nvPicPr>
          <p:cNvPr id="11300" name="Picture 36" descr="C:\Documents and Settings\dale\My Documents\My Pictures\xmember4x102_gif.jpg"/>
          <p:cNvPicPr>
            <a:picLocks noChangeAspect="1" noChangeArrowheads="1"/>
          </p:cNvPicPr>
          <p:nvPr/>
        </p:nvPicPr>
        <p:blipFill>
          <a:blip r:embed="rId16" cstate="print"/>
          <a:srcRect/>
          <a:stretch>
            <a:fillRect/>
          </a:stretch>
        </p:blipFill>
        <p:spPr bwMode="auto">
          <a:xfrm flipH="1">
            <a:off x="6253163" y="4435475"/>
            <a:ext cx="528637" cy="517525"/>
          </a:xfrm>
          <a:prstGeom prst="rect">
            <a:avLst/>
          </a:prstGeom>
          <a:noFill/>
        </p:spPr>
      </p:pic>
      <p:pic>
        <p:nvPicPr>
          <p:cNvPr id="11301" name="Picture 37" descr="C:\Documents and Settings\dale\My Documents\My Pictures\ringterminal_jpg.jpg"/>
          <p:cNvPicPr>
            <a:picLocks noChangeAspect="1" noChangeArrowheads="1"/>
          </p:cNvPicPr>
          <p:nvPr/>
        </p:nvPicPr>
        <p:blipFill>
          <a:blip r:embed="rId17" cstate="print"/>
          <a:srcRect/>
          <a:stretch>
            <a:fillRect/>
          </a:stretch>
        </p:blipFill>
        <p:spPr bwMode="auto">
          <a:xfrm flipH="1">
            <a:off x="6172200" y="1981200"/>
            <a:ext cx="609600" cy="536575"/>
          </a:xfrm>
          <a:prstGeom prst="rect">
            <a:avLst/>
          </a:prstGeom>
          <a:noFill/>
        </p:spPr>
      </p:pic>
      <p:sp>
        <p:nvSpPr>
          <p:cNvPr id="11305" name="Text Box 41"/>
          <p:cNvSpPr txBox="1">
            <a:spLocks noChangeArrowheads="1"/>
          </p:cNvSpPr>
          <p:nvPr/>
        </p:nvSpPr>
        <p:spPr bwMode="auto">
          <a:xfrm>
            <a:off x="762000" y="2514600"/>
            <a:ext cx="914400" cy="336550"/>
          </a:xfrm>
          <a:prstGeom prst="rect">
            <a:avLst/>
          </a:prstGeom>
          <a:noFill/>
          <a:ln w="9525">
            <a:noFill/>
            <a:miter lim="800000"/>
            <a:headEnd/>
            <a:tailEnd/>
          </a:ln>
          <a:effectLst/>
        </p:spPr>
        <p:txBody>
          <a:bodyPr>
            <a:spAutoFit/>
          </a:bodyPr>
          <a:lstStyle/>
          <a:p>
            <a:pPr>
              <a:spcBef>
                <a:spcPct val="50000"/>
              </a:spcBef>
            </a:pPr>
            <a:r>
              <a:rPr lang="en-US" sz="1600" b="1" dirty="0"/>
              <a:t>Lights</a:t>
            </a:r>
          </a:p>
        </p:txBody>
      </p:sp>
      <p:sp>
        <p:nvSpPr>
          <p:cNvPr id="11306" name="Text Box 42"/>
          <p:cNvSpPr txBox="1">
            <a:spLocks noChangeArrowheads="1"/>
          </p:cNvSpPr>
          <p:nvPr/>
        </p:nvSpPr>
        <p:spPr bwMode="auto">
          <a:xfrm>
            <a:off x="1676400" y="2514600"/>
            <a:ext cx="1447800" cy="336550"/>
          </a:xfrm>
          <a:prstGeom prst="rect">
            <a:avLst/>
          </a:prstGeom>
          <a:noFill/>
          <a:ln w="9525">
            <a:noFill/>
            <a:miter lim="800000"/>
            <a:headEnd/>
            <a:tailEnd/>
          </a:ln>
          <a:effectLst/>
        </p:spPr>
        <p:txBody>
          <a:bodyPr>
            <a:spAutoFit/>
          </a:bodyPr>
          <a:lstStyle/>
          <a:p>
            <a:pPr>
              <a:spcBef>
                <a:spcPct val="50000"/>
              </a:spcBef>
            </a:pPr>
            <a:r>
              <a:rPr lang="en-US" sz="1600" b="1" dirty="0"/>
              <a:t>Air Brakes</a:t>
            </a:r>
          </a:p>
        </p:txBody>
      </p:sp>
      <p:sp>
        <p:nvSpPr>
          <p:cNvPr id="11307" name="Text Box 43"/>
          <p:cNvSpPr txBox="1">
            <a:spLocks noChangeArrowheads="1"/>
          </p:cNvSpPr>
          <p:nvPr/>
        </p:nvSpPr>
        <p:spPr bwMode="auto">
          <a:xfrm>
            <a:off x="3124200" y="2514600"/>
            <a:ext cx="1447800" cy="336550"/>
          </a:xfrm>
          <a:prstGeom prst="rect">
            <a:avLst/>
          </a:prstGeom>
          <a:noFill/>
          <a:ln w="9525">
            <a:noFill/>
            <a:miter lim="800000"/>
            <a:headEnd/>
            <a:tailEnd/>
          </a:ln>
          <a:effectLst/>
        </p:spPr>
        <p:txBody>
          <a:bodyPr>
            <a:spAutoFit/>
          </a:bodyPr>
          <a:lstStyle/>
          <a:p>
            <a:pPr>
              <a:spcBef>
                <a:spcPct val="50000"/>
              </a:spcBef>
            </a:pPr>
            <a:r>
              <a:rPr lang="en-US" sz="1600" b="1" dirty="0"/>
              <a:t>Chemicals</a:t>
            </a:r>
          </a:p>
        </p:txBody>
      </p:sp>
      <p:sp>
        <p:nvSpPr>
          <p:cNvPr id="11308" name="Text Box 44"/>
          <p:cNvSpPr txBox="1">
            <a:spLocks noChangeArrowheads="1"/>
          </p:cNvSpPr>
          <p:nvPr/>
        </p:nvSpPr>
        <p:spPr bwMode="auto">
          <a:xfrm>
            <a:off x="4724400" y="2559050"/>
            <a:ext cx="990600" cy="336550"/>
          </a:xfrm>
          <a:prstGeom prst="rect">
            <a:avLst/>
          </a:prstGeom>
          <a:noFill/>
          <a:ln w="9525">
            <a:noFill/>
            <a:miter lim="800000"/>
            <a:headEnd/>
            <a:tailEnd/>
          </a:ln>
          <a:effectLst/>
        </p:spPr>
        <p:txBody>
          <a:bodyPr>
            <a:spAutoFit/>
          </a:bodyPr>
          <a:lstStyle/>
          <a:p>
            <a:pPr>
              <a:spcBef>
                <a:spcPct val="50000"/>
              </a:spcBef>
            </a:pPr>
            <a:r>
              <a:rPr lang="en-US" sz="1600" b="1" dirty="0"/>
              <a:t>Axles</a:t>
            </a:r>
          </a:p>
        </p:txBody>
      </p:sp>
      <p:sp>
        <p:nvSpPr>
          <p:cNvPr id="11309" name="Text Box 45"/>
          <p:cNvSpPr txBox="1">
            <a:spLocks noChangeArrowheads="1"/>
          </p:cNvSpPr>
          <p:nvPr/>
        </p:nvSpPr>
        <p:spPr bwMode="auto">
          <a:xfrm>
            <a:off x="5943600" y="2559050"/>
            <a:ext cx="1447800" cy="336550"/>
          </a:xfrm>
          <a:prstGeom prst="rect">
            <a:avLst/>
          </a:prstGeom>
          <a:noFill/>
          <a:ln w="9525">
            <a:noFill/>
            <a:miter lim="800000"/>
            <a:headEnd/>
            <a:tailEnd/>
          </a:ln>
          <a:effectLst/>
        </p:spPr>
        <p:txBody>
          <a:bodyPr>
            <a:spAutoFit/>
          </a:bodyPr>
          <a:lstStyle/>
          <a:p>
            <a:pPr>
              <a:spcBef>
                <a:spcPct val="50000"/>
              </a:spcBef>
            </a:pPr>
            <a:r>
              <a:rPr lang="en-US" sz="1600" b="1" dirty="0"/>
              <a:t>Electrical</a:t>
            </a:r>
          </a:p>
        </p:txBody>
      </p:sp>
      <p:sp>
        <p:nvSpPr>
          <p:cNvPr id="11310" name="Text Box 46"/>
          <p:cNvSpPr txBox="1">
            <a:spLocks noChangeArrowheads="1"/>
          </p:cNvSpPr>
          <p:nvPr/>
        </p:nvSpPr>
        <p:spPr bwMode="auto">
          <a:xfrm>
            <a:off x="685800" y="3733800"/>
            <a:ext cx="990600" cy="336550"/>
          </a:xfrm>
          <a:prstGeom prst="rect">
            <a:avLst/>
          </a:prstGeom>
          <a:noFill/>
          <a:ln w="9525">
            <a:noFill/>
            <a:miter lim="800000"/>
            <a:headEnd/>
            <a:tailEnd/>
          </a:ln>
          <a:effectLst/>
        </p:spPr>
        <p:txBody>
          <a:bodyPr>
            <a:spAutoFit/>
          </a:bodyPr>
          <a:lstStyle/>
          <a:p>
            <a:pPr>
              <a:spcBef>
                <a:spcPct val="50000"/>
              </a:spcBef>
            </a:pPr>
            <a:r>
              <a:rPr lang="en-US" sz="1600" b="1" dirty="0"/>
              <a:t>Shoes</a:t>
            </a:r>
          </a:p>
        </p:txBody>
      </p:sp>
      <p:sp>
        <p:nvSpPr>
          <p:cNvPr id="11311" name="Text Box 47"/>
          <p:cNvSpPr txBox="1">
            <a:spLocks noChangeArrowheads="1"/>
          </p:cNvSpPr>
          <p:nvPr/>
        </p:nvSpPr>
        <p:spPr bwMode="auto">
          <a:xfrm>
            <a:off x="1600200" y="3778250"/>
            <a:ext cx="1676400" cy="336550"/>
          </a:xfrm>
          <a:prstGeom prst="rect">
            <a:avLst/>
          </a:prstGeom>
          <a:noFill/>
          <a:ln w="9525">
            <a:noFill/>
            <a:miter lim="800000"/>
            <a:headEnd/>
            <a:tailEnd/>
          </a:ln>
          <a:effectLst/>
        </p:spPr>
        <p:txBody>
          <a:bodyPr>
            <a:spAutoFit/>
          </a:bodyPr>
          <a:lstStyle/>
          <a:p>
            <a:pPr>
              <a:spcBef>
                <a:spcPct val="50000"/>
              </a:spcBef>
            </a:pPr>
            <a:r>
              <a:rPr lang="en-US" sz="1600" b="1" dirty="0"/>
              <a:t>Suspensions</a:t>
            </a:r>
          </a:p>
        </p:txBody>
      </p:sp>
      <p:sp>
        <p:nvSpPr>
          <p:cNvPr id="11312" name="Text Box 48"/>
          <p:cNvSpPr txBox="1">
            <a:spLocks noChangeArrowheads="1"/>
          </p:cNvSpPr>
          <p:nvPr/>
        </p:nvSpPr>
        <p:spPr bwMode="auto">
          <a:xfrm>
            <a:off x="685800" y="5029200"/>
            <a:ext cx="838200" cy="336550"/>
          </a:xfrm>
          <a:prstGeom prst="rect">
            <a:avLst/>
          </a:prstGeom>
          <a:noFill/>
          <a:ln w="9525">
            <a:noFill/>
            <a:miter lim="800000"/>
            <a:headEnd/>
            <a:tailEnd/>
          </a:ln>
          <a:effectLst/>
        </p:spPr>
        <p:txBody>
          <a:bodyPr>
            <a:spAutoFit/>
          </a:bodyPr>
          <a:lstStyle/>
          <a:p>
            <a:pPr>
              <a:spcBef>
                <a:spcPct val="50000"/>
              </a:spcBef>
            </a:pPr>
            <a:r>
              <a:rPr lang="en-US" sz="1600" b="1" dirty="0"/>
              <a:t>Brass</a:t>
            </a:r>
          </a:p>
        </p:txBody>
      </p:sp>
      <p:sp>
        <p:nvSpPr>
          <p:cNvPr id="11313" name="Text Box 49"/>
          <p:cNvSpPr txBox="1">
            <a:spLocks noChangeArrowheads="1"/>
          </p:cNvSpPr>
          <p:nvPr/>
        </p:nvSpPr>
        <p:spPr bwMode="auto">
          <a:xfrm>
            <a:off x="4267200" y="3810000"/>
            <a:ext cx="1828800" cy="336550"/>
          </a:xfrm>
          <a:prstGeom prst="rect">
            <a:avLst/>
          </a:prstGeom>
          <a:noFill/>
          <a:ln w="9525">
            <a:noFill/>
            <a:miter lim="800000"/>
            <a:headEnd/>
            <a:tailEnd/>
          </a:ln>
          <a:effectLst/>
        </p:spPr>
        <p:txBody>
          <a:bodyPr>
            <a:spAutoFit/>
          </a:bodyPr>
          <a:lstStyle/>
          <a:p>
            <a:pPr>
              <a:spcBef>
                <a:spcPct val="50000"/>
              </a:spcBef>
            </a:pPr>
            <a:r>
              <a:rPr lang="en-US" sz="1600" b="1" dirty="0"/>
              <a:t>Cargo Control</a:t>
            </a:r>
          </a:p>
        </p:txBody>
      </p:sp>
      <p:sp>
        <p:nvSpPr>
          <p:cNvPr id="11314" name="Text Box 50"/>
          <p:cNvSpPr txBox="1">
            <a:spLocks noChangeArrowheads="1"/>
          </p:cNvSpPr>
          <p:nvPr/>
        </p:nvSpPr>
        <p:spPr bwMode="auto">
          <a:xfrm>
            <a:off x="6019800" y="3810000"/>
            <a:ext cx="1143000" cy="336550"/>
          </a:xfrm>
          <a:prstGeom prst="rect">
            <a:avLst/>
          </a:prstGeom>
          <a:noFill/>
          <a:ln w="9525">
            <a:noFill/>
            <a:miter lim="800000"/>
            <a:headEnd/>
            <a:tailEnd/>
          </a:ln>
          <a:effectLst/>
        </p:spPr>
        <p:txBody>
          <a:bodyPr>
            <a:spAutoFit/>
          </a:bodyPr>
          <a:lstStyle/>
          <a:p>
            <a:pPr>
              <a:spcBef>
                <a:spcPct val="50000"/>
              </a:spcBef>
            </a:pPr>
            <a:r>
              <a:rPr lang="en-US" sz="1600" b="1" dirty="0"/>
              <a:t>Flooring</a:t>
            </a:r>
          </a:p>
        </p:txBody>
      </p:sp>
      <p:sp>
        <p:nvSpPr>
          <p:cNvPr id="11315" name="Text Box 51"/>
          <p:cNvSpPr txBox="1">
            <a:spLocks noChangeArrowheads="1"/>
          </p:cNvSpPr>
          <p:nvPr/>
        </p:nvSpPr>
        <p:spPr bwMode="auto">
          <a:xfrm>
            <a:off x="3352800" y="3810000"/>
            <a:ext cx="838200" cy="336550"/>
          </a:xfrm>
          <a:prstGeom prst="rect">
            <a:avLst/>
          </a:prstGeom>
          <a:noFill/>
          <a:ln w="9525">
            <a:noFill/>
            <a:miter lim="800000"/>
            <a:headEnd/>
            <a:tailEnd/>
          </a:ln>
          <a:effectLst/>
        </p:spPr>
        <p:txBody>
          <a:bodyPr>
            <a:spAutoFit/>
          </a:bodyPr>
          <a:lstStyle/>
          <a:p>
            <a:pPr>
              <a:spcBef>
                <a:spcPct val="50000"/>
              </a:spcBef>
            </a:pPr>
            <a:r>
              <a:rPr lang="en-US" sz="1600" b="1" dirty="0"/>
              <a:t>Legs</a:t>
            </a:r>
          </a:p>
        </p:txBody>
      </p:sp>
      <p:sp>
        <p:nvSpPr>
          <p:cNvPr id="11316" name="Text Box 52"/>
          <p:cNvSpPr txBox="1">
            <a:spLocks noChangeArrowheads="1"/>
          </p:cNvSpPr>
          <p:nvPr/>
        </p:nvSpPr>
        <p:spPr bwMode="auto">
          <a:xfrm>
            <a:off x="1676400" y="5029200"/>
            <a:ext cx="1371600" cy="336550"/>
          </a:xfrm>
          <a:prstGeom prst="rect">
            <a:avLst/>
          </a:prstGeom>
          <a:noFill/>
          <a:ln w="9525">
            <a:noFill/>
            <a:miter lim="800000"/>
            <a:headEnd/>
            <a:tailEnd/>
          </a:ln>
          <a:effectLst/>
        </p:spPr>
        <p:txBody>
          <a:bodyPr>
            <a:spAutoFit/>
          </a:bodyPr>
          <a:lstStyle/>
          <a:p>
            <a:pPr>
              <a:spcBef>
                <a:spcPct val="50000"/>
              </a:spcBef>
            </a:pPr>
            <a:r>
              <a:rPr lang="en-US" sz="1600" b="1" dirty="0"/>
              <a:t>Fasteners</a:t>
            </a:r>
          </a:p>
        </p:txBody>
      </p:sp>
      <p:sp>
        <p:nvSpPr>
          <p:cNvPr id="11317" name="Text Box 53"/>
          <p:cNvSpPr txBox="1">
            <a:spLocks noChangeArrowheads="1"/>
          </p:cNvSpPr>
          <p:nvPr/>
        </p:nvSpPr>
        <p:spPr bwMode="auto">
          <a:xfrm>
            <a:off x="3048000" y="5029200"/>
            <a:ext cx="1752600" cy="336550"/>
          </a:xfrm>
          <a:prstGeom prst="rect">
            <a:avLst/>
          </a:prstGeom>
          <a:noFill/>
          <a:ln w="9525">
            <a:noFill/>
            <a:miter lim="800000"/>
            <a:headEnd/>
            <a:tailEnd/>
          </a:ln>
          <a:effectLst/>
        </p:spPr>
        <p:txBody>
          <a:bodyPr>
            <a:spAutoFit/>
          </a:bodyPr>
          <a:lstStyle/>
          <a:p>
            <a:pPr>
              <a:spcBef>
                <a:spcPct val="50000"/>
              </a:spcBef>
            </a:pPr>
            <a:r>
              <a:rPr lang="en-US" sz="1600" b="1" dirty="0"/>
              <a:t>Swing Door</a:t>
            </a:r>
          </a:p>
        </p:txBody>
      </p:sp>
      <p:sp>
        <p:nvSpPr>
          <p:cNvPr id="11318" name="Text Box 54"/>
          <p:cNvSpPr txBox="1">
            <a:spLocks noChangeArrowheads="1"/>
          </p:cNvSpPr>
          <p:nvPr/>
        </p:nvSpPr>
        <p:spPr bwMode="auto">
          <a:xfrm>
            <a:off x="4572000" y="5029200"/>
            <a:ext cx="1447800" cy="336550"/>
          </a:xfrm>
          <a:prstGeom prst="rect">
            <a:avLst/>
          </a:prstGeom>
          <a:noFill/>
          <a:ln w="9525">
            <a:noFill/>
            <a:miter lim="800000"/>
            <a:headEnd/>
            <a:tailEnd/>
          </a:ln>
          <a:effectLst/>
        </p:spPr>
        <p:txBody>
          <a:bodyPr>
            <a:spAutoFit/>
          </a:bodyPr>
          <a:lstStyle/>
          <a:p>
            <a:pPr>
              <a:spcBef>
                <a:spcPct val="50000"/>
              </a:spcBef>
            </a:pPr>
            <a:r>
              <a:rPr lang="en-US" sz="1600" b="1" dirty="0"/>
              <a:t>O/H Door</a:t>
            </a:r>
          </a:p>
        </p:txBody>
      </p:sp>
      <p:sp>
        <p:nvSpPr>
          <p:cNvPr id="11319" name="Text Box 55"/>
          <p:cNvSpPr txBox="1">
            <a:spLocks noChangeArrowheads="1"/>
          </p:cNvSpPr>
          <p:nvPr/>
        </p:nvSpPr>
        <p:spPr bwMode="auto">
          <a:xfrm>
            <a:off x="5943600" y="5029200"/>
            <a:ext cx="1447800" cy="336550"/>
          </a:xfrm>
          <a:prstGeom prst="rect">
            <a:avLst/>
          </a:prstGeom>
          <a:noFill/>
          <a:ln w="9525">
            <a:noFill/>
            <a:miter lim="800000"/>
            <a:headEnd/>
            <a:tailEnd/>
          </a:ln>
          <a:effectLst/>
        </p:spPr>
        <p:txBody>
          <a:bodyPr>
            <a:spAutoFit/>
          </a:bodyPr>
          <a:lstStyle/>
          <a:p>
            <a:pPr>
              <a:spcBef>
                <a:spcPct val="50000"/>
              </a:spcBef>
            </a:pPr>
            <a:r>
              <a:rPr lang="en-US" sz="1600" b="1" dirty="0"/>
              <a:t>Body Parts</a:t>
            </a:r>
          </a:p>
        </p:txBody>
      </p:sp>
      <p:pic>
        <p:nvPicPr>
          <p:cNvPr id="11320" name="Picture 56" descr="C:\Documents and Settings\dale\My Documents\CTI CD\Images\Wht2innylonroller_jpg.jpg"/>
          <p:cNvPicPr>
            <a:picLocks noChangeAspect="1" noChangeArrowheads="1"/>
          </p:cNvPicPr>
          <p:nvPr/>
        </p:nvPicPr>
        <p:blipFill>
          <a:blip r:embed="rId18" cstate="print"/>
          <a:srcRect/>
          <a:stretch>
            <a:fillRect/>
          </a:stretch>
        </p:blipFill>
        <p:spPr bwMode="auto">
          <a:xfrm>
            <a:off x="4876800" y="4419600"/>
            <a:ext cx="609600" cy="549275"/>
          </a:xfrm>
          <a:prstGeom prst="rect">
            <a:avLst/>
          </a:prstGeom>
          <a:noFill/>
        </p:spPr>
      </p:pic>
    </p:spTree>
  </p:cSld>
  <p:clrMapOvr>
    <a:masterClrMapping/>
  </p:clrMapOvr>
  <p:transition spd="med">
    <p:blinds/>
    <p:sndAc>
      <p:stSnd>
        <p:snd r:embed="rId3" name="projctor.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Grp="1" noChangeArrowheads="1"/>
          </p:cNvSpPr>
          <p:nvPr>
            <p:ph type="title"/>
          </p:nvPr>
        </p:nvSpPr>
        <p:spPr>
          <a:xfrm>
            <a:off x="871538" y="862013"/>
            <a:ext cx="8162925" cy="762000"/>
          </a:xfrm>
        </p:spPr>
        <p:txBody>
          <a:bodyPr/>
          <a:lstStyle/>
          <a:p>
            <a:r>
              <a:rPr lang="en-US" dirty="0" smtClean="0"/>
              <a:t>     Product </a:t>
            </a:r>
            <a:r>
              <a:rPr lang="en-US" dirty="0"/>
              <a:t>Line Sheet</a:t>
            </a:r>
          </a:p>
        </p:txBody>
      </p:sp>
      <p:sp>
        <p:nvSpPr>
          <p:cNvPr id="12293" name="Rectangle 5"/>
          <p:cNvSpPr>
            <a:spLocks noGrp="1" noChangeArrowheads="1"/>
          </p:cNvSpPr>
          <p:nvPr>
            <p:ph type="body" idx="1"/>
          </p:nvPr>
        </p:nvSpPr>
        <p:spPr>
          <a:xfrm>
            <a:off x="912813" y="1905000"/>
            <a:ext cx="8110537" cy="4572000"/>
          </a:xfrm>
        </p:spPr>
        <p:txBody>
          <a:bodyPr/>
          <a:lstStyle/>
          <a:p>
            <a:r>
              <a:rPr lang="en-US" sz="1200" b="1" dirty="0">
                <a:effectLst>
                  <a:outerShdw blurRad="38100" dist="38100" dir="2700000" algn="tl">
                    <a:srgbClr val="FFFFFF"/>
                  </a:outerShdw>
                </a:effectLst>
              </a:rPr>
              <a:t>AIR BRAKES COMPONENTS </a:t>
            </a:r>
            <a:r>
              <a:rPr lang="en-US" sz="1400" b="1" dirty="0">
                <a:effectLst>
                  <a:outerShdw blurRad="38100" dist="38100" dir="2700000" algn="tl">
                    <a:srgbClr val="FFFFFF"/>
                  </a:outerShdw>
                </a:effectLst>
              </a:rPr>
              <a:t>	 	</a:t>
            </a:r>
            <a:r>
              <a:rPr lang="en-US" sz="1200" b="1" dirty="0">
                <a:effectLst>
                  <a:outerShdw blurRad="38100" dist="38100" dir="2700000" algn="tl">
                    <a:srgbClr val="FFFFFF"/>
                  </a:outerShdw>
                </a:effectLst>
              </a:rPr>
              <a:t>AIR CHAMBERS AND VALVES</a:t>
            </a:r>
            <a:r>
              <a:rPr lang="en-US" sz="1200" dirty="0">
                <a:effectLst>
                  <a:outerShdw blurRad="38100" dist="38100" dir="2700000" algn="tl">
                    <a:srgbClr val="FFFFFF"/>
                  </a:outerShdw>
                </a:effectLst>
              </a:rPr>
              <a:t> </a:t>
            </a:r>
            <a:endParaRPr lang="en-US" sz="1400" b="1" dirty="0">
              <a:effectLst>
                <a:outerShdw blurRad="38100" dist="38100" dir="2700000" algn="tl">
                  <a:srgbClr val="FFFFFF"/>
                </a:outerShdw>
              </a:effectLst>
            </a:endParaRPr>
          </a:p>
          <a:p>
            <a:r>
              <a:rPr lang="en-US" sz="1200" b="1" dirty="0">
                <a:effectLst>
                  <a:outerShdw blurRad="38100" dist="38100" dir="2700000" algn="tl">
                    <a:srgbClr val="FFFFFF"/>
                  </a:outerShdw>
                </a:effectLst>
              </a:rPr>
              <a:t>BEARINGS, OIL SEALS, HUB CAPS	BODY COMPONENTS - ALL MAKES &amp; MODELS</a:t>
            </a:r>
            <a:r>
              <a:rPr lang="en-US" sz="1200" dirty="0">
                <a:effectLst>
                  <a:outerShdw blurRad="38100" dist="38100" dir="2700000" algn="tl">
                    <a:srgbClr val="FFFFFF"/>
                  </a:outerShdw>
                </a:effectLst>
              </a:rPr>
              <a:t> </a:t>
            </a:r>
          </a:p>
          <a:p>
            <a:r>
              <a:rPr lang="en-US" sz="1200" b="1" dirty="0">
                <a:effectLst>
                  <a:outerShdw blurRad="38100" dist="38100" dir="2700000" algn="tl">
                    <a:srgbClr val="FFFFFF"/>
                  </a:outerShdw>
                </a:effectLst>
              </a:rPr>
              <a:t>BRAKE PARTS AND ACCESSORIES</a:t>
            </a:r>
            <a:r>
              <a:rPr lang="en-US" sz="1200" dirty="0">
                <a:effectLst>
                  <a:outerShdw blurRad="38100" dist="38100" dir="2700000" algn="tl">
                    <a:srgbClr val="FFFFFF"/>
                  </a:outerShdw>
                </a:effectLst>
              </a:rPr>
              <a:t> 	</a:t>
            </a:r>
            <a:r>
              <a:rPr lang="en-US" sz="1200" b="1" dirty="0">
                <a:effectLst>
                  <a:outerShdw blurRad="38100" dist="38100" dir="2700000" algn="tl">
                    <a:srgbClr val="FFFFFF"/>
                  </a:outerShdw>
                </a:effectLst>
              </a:rPr>
              <a:t>BRAKE SHOES AND HARDWARE KITS</a:t>
            </a:r>
            <a:r>
              <a:rPr lang="en-US" sz="1200" dirty="0">
                <a:effectLst>
                  <a:outerShdw blurRad="38100" dist="38100" dir="2700000" algn="tl">
                    <a:srgbClr val="FFFFFF"/>
                  </a:outerShdw>
                </a:effectLst>
              </a:rPr>
              <a:t> </a:t>
            </a:r>
          </a:p>
          <a:p>
            <a:r>
              <a:rPr lang="en-US" sz="1200" b="1" dirty="0">
                <a:effectLst>
                  <a:outerShdw blurRad="38100" dist="38100" dir="2700000" algn="tl">
                    <a:srgbClr val="FFFFFF"/>
                  </a:outerShdw>
                </a:effectLst>
              </a:rPr>
              <a:t>BRASS FITTINGS</a:t>
            </a:r>
            <a:r>
              <a:rPr lang="en-US" sz="1200" dirty="0">
                <a:effectLst>
                  <a:outerShdw blurRad="38100" dist="38100" dir="2700000" algn="tl">
                    <a:srgbClr val="FFFFFF"/>
                  </a:outerShdw>
                </a:effectLst>
              </a:rPr>
              <a:t> 		</a:t>
            </a:r>
            <a:r>
              <a:rPr lang="en-US" sz="1200" b="1" dirty="0">
                <a:effectLst>
                  <a:outerShdw blurRad="38100" dist="38100" dir="2700000" algn="tl">
                    <a:srgbClr val="FFFFFF"/>
                  </a:outerShdw>
                </a:effectLst>
              </a:rPr>
              <a:t>CAMSHAFTS AND BRUSHING KITS</a:t>
            </a:r>
            <a:r>
              <a:rPr lang="en-US" sz="1200" dirty="0">
                <a:effectLst>
                  <a:outerShdw blurRad="38100" dist="38100" dir="2700000" algn="tl">
                    <a:srgbClr val="FFFFFF"/>
                  </a:outerShdw>
                </a:effectLst>
              </a:rPr>
              <a:t> </a:t>
            </a:r>
          </a:p>
          <a:p>
            <a:r>
              <a:rPr lang="en-US" sz="1200" b="1" dirty="0">
                <a:effectLst>
                  <a:outerShdw blurRad="38100" dist="38100" dir="2700000" algn="tl">
                    <a:srgbClr val="FFFFFF"/>
                  </a:outerShdw>
                </a:effectLst>
              </a:rPr>
              <a:t>CHAIN AND BINDERS</a:t>
            </a:r>
            <a:r>
              <a:rPr lang="en-US" sz="1200" dirty="0">
                <a:effectLst>
                  <a:outerShdw blurRad="38100" dist="38100" dir="2700000" algn="tl">
                    <a:srgbClr val="FFFFFF"/>
                  </a:outerShdw>
                </a:effectLst>
              </a:rPr>
              <a:t> 		</a:t>
            </a:r>
            <a:r>
              <a:rPr lang="en-US" sz="1200" b="1" dirty="0">
                <a:effectLst>
                  <a:outerShdw blurRad="38100" dist="38100" dir="2700000" algn="tl">
                    <a:srgbClr val="FFFFFF"/>
                  </a:outerShdw>
                </a:effectLst>
              </a:rPr>
              <a:t>DOCK BUMPERS</a:t>
            </a:r>
            <a:r>
              <a:rPr lang="en-US" sz="1200" dirty="0">
                <a:effectLst>
                  <a:outerShdw blurRad="38100" dist="38100" dir="2700000" algn="tl">
                    <a:srgbClr val="FFFFFF"/>
                  </a:outerShdw>
                </a:effectLst>
              </a:rPr>
              <a:t> </a:t>
            </a:r>
          </a:p>
          <a:p>
            <a:r>
              <a:rPr lang="en-US" sz="1200" b="1" dirty="0">
                <a:effectLst>
                  <a:outerShdw blurRad="38100" dist="38100" dir="2700000" algn="tl">
                    <a:srgbClr val="FFFFFF"/>
                  </a:outerShdw>
                </a:effectLst>
              </a:rPr>
              <a:t>DOCUMENTS HOLDERS</a:t>
            </a:r>
            <a:r>
              <a:rPr lang="en-US" sz="1200" dirty="0">
                <a:effectLst>
                  <a:outerShdw blurRad="38100" dist="38100" dir="2700000" algn="tl">
                    <a:srgbClr val="FFFFFF"/>
                  </a:outerShdw>
                </a:effectLst>
              </a:rPr>
              <a:t> 		</a:t>
            </a:r>
            <a:r>
              <a:rPr lang="en-US" sz="1200" b="1" dirty="0">
                <a:effectLst>
                  <a:outerShdw blurRad="38100" dist="38100" dir="2700000" algn="tl">
                    <a:srgbClr val="FFFFFF"/>
                  </a:outerShdw>
                </a:effectLst>
              </a:rPr>
              <a:t>ELECTRONIC PLUGS AND RECEPTACLES</a:t>
            </a:r>
            <a:r>
              <a:rPr lang="en-US" sz="1200" dirty="0">
                <a:effectLst>
                  <a:outerShdw blurRad="38100" dist="38100" dir="2700000" algn="tl">
                    <a:srgbClr val="FFFFFF"/>
                  </a:outerShdw>
                </a:effectLst>
              </a:rPr>
              <a:t> </a:t>
            </a:r>
          </a:p>
          <a:p>
            <a:r>
              <a:rPr lang="en-US" sz="1200" b="1" dirty="0">
                <a:effectLst>
                  <a:outerShdw blurRad="38100" dist="38100" dir="2700000" algn="tl">
                    <a:srgbClr val="FFFFFF"/>
                  </a:outerShdw>
                </a:effectLst>
              </a:rPr>
              <a:t>FASTENERS</a:t>
            </a:r>
            <a:r>
              <a:rPr lang="en-US" sz="1200" dirty="0">
                <a:effectLst>
                  <a:outerShdw blurRad="38100" dist="38100" dir="2700000" algn="tl">
                    <a:srgbClr val="FFFFFF"/>
                  </a:outerShdw>
                </a:effectLst>
              </a:rPr>
              <a:t> 			</a:t>
            </a:r>
            <a:r>
              <a:rPr lang="en-US" sz="1200" b="1" dirty="0">
                <a:effectLst>
                  <a:outerShdw blurRad="38100" dist="38100" dir="2700000" algn="tl">
                    <a:srgbClr val="FFFFFF"/>
                  </a:outerShdw>
                </a:effectLst>
              </a:rPr>
              <a:t>FIFTH WHEELS</a:t>
            </a:r>
            <a:r>
              <a:rPr lang="en-US" sz="1200" dirty="0">
                <a:effectLst>
                  <a:outerShdw blurRad="38100" dist="38100" dir="2700000" algn="tl">
                    <a:srgbClr val="FFFFFF"/>
                  </a:outerShdw>
                </a:effectLst>
              </a:rPr>
              <a:t> </a:t>
            </a:r>
          </a:p>
          <a:p>
            <a:r>
              <a:rPr lang="en-US" sz="1200" b="1" dirty="0">
                <a:effectLst>
                  <a:outerShdw blurRad="38100" dist="38100" dir="2700000" algn="tl">
                    <a:srgbClr val="FFFFFF"/>
                  </a:outerShdw>
                </a:effectLst>
              </a:rPr>
              <a:t>FIRE EXTINGUISHERS</a:t>
            </a:r>
            <a:r>
              <a:rPr lang="en-US" sz="1200" dirty="0">
                <a:effectLst>
                  <a:outerShdw blurRad="38100" dist="38100" dir="2700000" algn="tl">
                    <a:srgbClr val="FFFFFF"/>
                  </a:outerShdw>
                </a:effectLst>
              </a:rPr>
              <a:t> 		</a:t>
            </a:r>
            <a:r>
              <a:rPr lang="en-US" sz="1200" b="1" dirty="0">
                <a:effectLst>
                  <a:outerShdw blurRad="38100" dist="38100" dir="2700000" algn="tl">
                    <a:srgbClr val="FFFFFF"/>
                  </a:outerShdw>
                </a:effectLst>
              </a:rPr>
              <a:t>KING PINS AND KING PIN LOCKS</a:t>
            </a:r>
            <a:r>
              <a:rPr lang="en-US" sz="1200" dirty="0">
                <a:effectLst>
                  <a:outerShdw blurRad="38100" dist="38100" dir="2700000" algn="tl">
                    <a:srgbClr val="FFFFFF"/>
                  </a:outerShdw>
                </a:effectLst>
              </a:rPr>
              <a:t> </a:t>
            </a:r>
          </a:p>
          <a:p>
            <a:r>
              <a:rPr lang="en-US" sz="1200" b="1" dirty="0">
                <a:effectLst>
                  <a:outerShdw blurRad="38100" dist="38100" dir="2700000" algn="tl">
                    <a:srgbClr val="FFFFFF"/>
                  </a:outerShdw>
                </a:effectLst>
              </a:rPr>
              <a:t>LANDING GEAR AND ACCESSORIES</a:t>
            </a:r>
            <a:r>
              <a:rPr lang="en-US" sz="1200" dirty="0">
                <a:effectLst>
                  <a:outerShdw blurRad="38100" dist="38100" dir="2700000" algn="tl">
                    <a:srgbClr val="FFFFFF"/>
                  </a:outerShdw>
                </a:effectLst>
              </a:rPr>
              <a:t> 	</a:t>
            </a:r>
            <a:r>
              <a:rPr lang="en-US" sz="1200" b="1" dirty="0">
                <a:effectLst>
                  <a:outerShdw blurRad="38100" dist="38100" dir="2700000" algn="tl">
                    <a:srgbClr val="FFFFFF"/>
                  </a:outerShdw>
                </a:effectLst>
              </a:rPr>
              <a:t>LIGHTS, MIRRORS AND REFLECTORS</a:t>
            </a:r>
            <a:r>
              <a:rPr lang="en-US" sz="1200" dirty="0">
                <a:effectLst>
                  <a:outerShdw blurRad="38100" dist="38100" dir="2700000" algn="tl">
                    <a:srgbClr val="FFFFFF"/>
                  </a:outerShdw>
                </a:effectLst>
              </a:rPr>
              <a:t> </a:t>
            </a:r>
          </a:p>
          <a:p>
            <a:r>
              <a:rPr lang="en-US" sz="1200" b="1" dirty="0">
                <a:effectLst>
                  <a:outerShdw blurRad="38100" dist="38100" dir="2700000" algn="tl">
                    <a:srgbClr val="FFFFFF"/>
                  </a:outerShdw>
                </a:effectLst>
              </a:rPr>
              <a:t>LOAD LOCK BARS 	</a:t>
            </a:r>
            <a:r>
              <a:rPr lang="en-US" sz="1200" dirty="0">
                <a:effectLst>
                  <a:outerShdw blurRad="38100" dist="38100" dir="2700000" algn="tl">
                    <a:srgbClr val="FFFFFF"/>
                  </a:outerShdw>
                </a:effectLst>
              </a:rPr>
              <a:t> 	</a:t>
            </a:r>
            <a:r>
              <a:rPr lang="en-US" sz="1200" b="1" dirty="0">
                <a:effectLst>
                  <a:outerShdw blurRad="38100" dist="38100" dir="2700000" algn="tl">
                    <a:srgbClr val="FFFFFF"/>
                  </a:outerShdw>
                </a:effectLst>
              </a:rPr>
              <a:t>LOGISTICS E AND F TRACK, STRAPS AND BEAMS</a:t>
            </a:r>
          </a:p>
          <a:p>
            <a:r>
              <a:rPr lang="en-US" sz="1200" b="1" dirty="0">
                <a:effectLst>
                  <a:outerShdw blurRad="38100" dist="38100" dir="2700000" algn="tl">
                    <a:srgbClr val="FFFFFF"/>
                  </a:outerShdw>
                </a:effectLst>
              </a:rPr>
              <a:t>MINIATURE LIGHT BULBS</a:t>
            </a:r>
            <a:r>
              <a:rPr lang="en-US" sz="1200" dirty="0">
                <a:effectLst>
                  <a:outerShdw blurRad="38100" dist="38100" dir="2700000" algn="tl">
                    <a:srgbClr val="FFFFFF"/>
                  </a:outerShdw>
                </a:effectLst>
              </a:rPr>
              <a:t> 		</a:t>
            </a:r>
            <a:r>
              <a:rPr lang="en-US" sz="1200" b="1" dirty="0">
                <a:effectLst>
                  <a:outerShdw blurRad="38100" dist="38100" dir="2700000" algn="tl">
                    <a:srgbClr val="FFFFFF"/>
                  </a:outerShdw>
                </a:effectLst>
              </a:rPr>
              <a:t>MUD FLAPS AND MOUNTING BRACKETS</a:t>
            </a:r>
            <a:r>
              <a:rPr lang="en-US" sz="1200" dirty="0">
                <a:effectLst>
                  <a:outerShdw blurRad="38100" dist="38100" dir="2700000" algn="tl">
                    <a:srgbClr val="FFFFFF"/>
                  </a:outerShdw>
                </a:effectLst>
              </a:rPr>
              <a:t> </a:t>
            </a:r>
          </a:p>
          <a:p>
            <a:r>
              <a:rPr lang="en-US" sz="1200" b="1" dirty="0">
                <a:effectLst>
                  <a:outerShdw blurRad="38100" dist="38100" dir="2700000" algn="tl">
                    <a:srgbClr val="FFFFFF"/>
                  </a:outerShdw>
                </a:effectLst>
              </a:rPr>
              <a:t>OVERHEAD DOORS AND PARTS</a:t>
            </a:r>
            <a:r>
              <a:rPr lang="en-US" sz="1200" dirty="0">
                <a:effectLst>
                  <a:outerShdw blurRad="38100" dist="38100" dir="2700000" algn="tl">
                    <a:srgbClr val="FFFFFF"/>
                  </a:outerShdw>
                </a:effectLst>
              </a:rPr>
              <a:t> 	</a:t>
            </a:r>
            <a:r>
              <a:rPr lang="en-US" sz="1200" b="1" dirty="0">
                <a:effectLst>
                  <a:outerShdw blurRad="38100" dist="38100" dir="2700000" algn="tl">
                    <a:srgbClr val="FFFFFF"/>
                  </a:outerShdw>
                </a:effectLst>
              </a:rPr>
              <a:t>PAINTS AND SPRAYS</a:t>
            </a:r>
            <a:r>
              <a:rPr lang="en-US" sz="1200" dirty="0">
                <a:effectLst>
                  <a:outerShdw blurRad="38100" dist="38100" dir="2700000" algn="tl">
                    <a:srgbClr val="FFFFFF"/>
                  </a:outerShdw>
                </a:effectLst>
              </a:rPr>
              <a:t> </a:t>
            </a:r>
          </a:p>
          <a:p>
            <a:r>
              <a:rPr lang="en-US" sz="1200" b="1" dirty="0">
                <a:effectLst>
                  <a:outerShdw blurRad="38100" dist="38100" dir="2700000" algn="tl">
                    <a:srgbClr val="FFFFFF"/>
                  </a:outerShdw>
                </a:effectLst>
              </a:rPr>
              <a:t>PINTLE HOOKS</a:t>
            </a:r>
            <a:r>
              <a:rPr lang="en-US" sz="1200" dirty="0">
                <a:effectLst>
                  <a:outerShdw blurRad="38100" dist="38100" dir="2700000" algn="tl">
                    <a:srgbClr val="FFFFFF"/>
                  </a:outerShdw>
                </a:effectLst>
              </a:rPr>
              <a:t> 			</a:t>
            </a:r>
            <a:r>
              <a:rPr lang="en-US" sz="1200" b="1" dirty="0">
                <a:effectLst>
                  <a:outerShdw blurRad="38100" dist="38100" dir="2700000" algn="tl">
                    <a:srgbClr val="FFFFFF"/>
                  </a:outerShdw>
                </a:effectLst>
              </a:rPr>
              <a:t>PLYMETAL DOORS, GASKET AND FRAMING</a:t>
            </a:r>
            <a:r>
              <a:rPr lang="en-US" sz="1200" dirty="0">
                <a:effectLst>
                  <a:outerShdw blurRad="38100" dist="38100" dir="2700000" algn="tl">
                    <a:srgbClr val="FFFFFF"/>
                  </a:outerShdw>
                </a:effectLst>
              </a:rPr>
              <a:t> </a:t>
            </a:r>
          </a:p>
          <a:p>
            <a:r>
              <a:rPr lang="en-US" sz="1200" b="1" dirty="0">
                <a:effectLst>
                  <a:outerShdw blurRad="38100" dist="38100" dir="2700000" algn="tl">
                    <a:srgbClr val="FFFFFF"/>
                  </a:outerShdw>
                </a:effectLst>
              </a:rPr>
              <a:t>PLYWOOD SHEETS</a:t>
            </a:r>
            <a:r>
              <a:rPr lang="en-US" sz="1200" dirty="0">
                <a:effectLst>
                  <a:outerShdw blurRad="38100" dist="38100" dir="2700000" algn="tl">
                    <a:srgbClr val="FFFFFF"/>
                  </a:outerShdw>
                </a:effectLst>
              </a:rPr>
              <a:t> 		</a:t>
            </a:r>
            <a:r>
              <a:rPr lang="en-US" sz="1200" b="1" dirty="0">
                <a:effectLst>
                  <a:outerShdw blurRad="38100" dist="38100" dir="2700000" algn="tl">
                    <a:srgbClr val="FFFFFF"/>
                  </a:outerShdw>
                </a:effectLst>
              </a:rPr>
              <a:t>SIGNS, PLACARDS, DECALS</a:t>
            </a:r>
            <a:r>
              <a:rPr lang="en-US" sz="1200" dirty="0">
                <a:effectLst>
                  <a:outerShdw blurRad="38100" dist="38100" dir="2700000" algn="tl">
                    <a:srgbClr val="FFFFFF"/>
                  </a:outerShdw>
                </a:effectLst>
              </a:rPr>
              <a:t> </a:t>
            </a:r>
          </a:p>
          <a:p>
            <a:r>
              <a:rPr lang="en-US" sz="1200" b="1" dirty="0">
                <a:effectLst>
                  <a:outerShdw blurRad="38100" dist="38100" dir="2700000" algn="tl">
                    <a:srgbClr val="FFFFFF"/>
                  </a:outerShdw>
                </a:effectLst>
              </a:rPr>
              <a:t>SIDE KITS AND ACCESSORIES</a:t>
            </a:r>
            <a:r>
              <a:rPr lang="en-US" sz="1200" dirty="0">
                <a:effectLst>
                  <a:outerShdw blurRad="38100" dist="38100" dir="2700000" algn="tl">
                    <a:srgbClr val="FFFFFF"/>
                  </a:outerShdw>
                </a:effectLst>
              </a:rPr>
              <a:t> 	</a:t>
            </a:r>
            <a:r>
              <a:rPr lang="en-US" sz="1200" b="1" dirty="0">
                <a:effectLst>
                  <a:outerShdw blurRad="38100" dist="38100" dir="2700000" algn="tl">
                    <a:srgbClr val="FFFFFF"/>
                  </a:outerShdw>
                </a:effectLst>
              </a:rPr>
              <a:t>TAPES, CAULKS, ADHESIVES, LUBES</a:t>
            </a:r>
            <a:r>
              <a:rPr lang="en-US" sz="1200" dirty="0">
                <a:effectLst>
                  <a:outerShdw blurRad="38100" dist="38100" dir="2700000" algn="tl">
                    <a:srgbClr val="FFFFFF"/>
                  </a:outerShdw>
                </a:effectLst>
              </a:rPr>
              <a:t> </a:t>
            </a:r>
          </a:p>
          <a:p>
            <a:r>
              <a:rPr lang="en-US" sz="1200" b="1" dirty="0">
                <a:effectLst>
                  <a:outerShdw blurRad="38100" dist="38100" dir="2700000" algn="tl">
                    <a:srgbClr val="FFFFFF"/>
                  </a:outerShdw>
                </a:effectLst>
              </a:rPr>
              <a:t>TANK FENDERS AND COMPONENTS</a:t>
            </a:r>
            <a:r>
              <a:rPr lang="en-US" sz="1200" dirty="0">
                <a:effectLst>
                  <a:outerShdw blurRad="38100" dist="38100" dir="2700000" algn="tl">
                    <a:srgbClr val="FFFFFF"/>
                  </a:outerShdw>
                </a:effectLst>
              </a:rPr>
              <a:t> 	</a:t>
            </a:r>
            <a:r>
              <a:rPr lang="en-US" sz="1200" b="1" dirty="0">
                <a:effectLst>
                  <a:outerShdw blurRad="38100" dist="38100" dir="2700000" algn="tl">
                    <a:srgbClr val="FFFFFF"/>
                  </a:outerShdw>
                </a:effectLst>
              </a:rPr>
              <a:t>TARPS AND TARP SYSTEMS</a:t>
            </a:r>
            <a:r>
              <a:rPr lang="en-US" sz="1200" dirty="0">
                <a:effectLst>
                  <a:outerShdw blurRad="38100" dist="38100" dir="2700000" algn="tl">
                    <a:srgbClr val="FFFFFF"/>
                  </a:outerShdw>
                </a:effectLst>
              </a:rPr>
              <a:t> </a:t>
            </a:r>
          </a:p>
          <a:p>
            <a:r>
              <a:rPr lang="en-US" sz="1200" b="1" dirty="0">
                <a:effectLst>
                  <a:outerShdw blurRad="38100" dist="38100" dir="2700000" algn="tl">
                    <a:srgbClr val="FFFFFF"/>
                  </a:outerShdw>
                </a:effectLst>
              </a:rPr>
              <a:t>TRAILER SPRINGS &amp; SUSPENSIONS	TWIST PINS AND COMPONENTS</a:t>
            </a:r>
            <a:r>
              <a:rPr lang="en-US" sz="1200" dirty="0">
                <a:effectLst>
                  <a:outerShdw blurRad="38100" dist="38100" dir="2700000" algn="tl">
                    <a:srgbClr val="FFFFFF"/>
                  </a:outerShdw>
                </a:effectLst>
              </a:rPr>
              <a:t> </a:t>
            </a:r>
          </a:p>
          <a:p>
            <a:r>
              <a:rPr lang="en-US" sz="1200" b="1" dirty="0">
                <a:effectLst>
                  <a:outerShdw blurRad="38100" dist="38100" dir="2700000" algn="tl">
                    <a:srgbClr val="FFFFFF"/>
                  </a:outerShdw>
                </a:effectLst>
              </a:rPr>
              <a:t>WHEELS AND DRUMS</a:t>
            </a:r>
            <a:r>
              <a:rPr lang="en-US" sz="1200" dirty="0">
                <a:effectLst>
                  <a:outerShdw blurRad="38100" dist="38100" dir="2700000" algn="tl">
                    <a:srgbClr val="FFFFFF"/>
                  </a:outerShdw>
                </a:effectLst>
              </a:rPr>
              <a:t> 		</a:t>
            </a:r>
            <a:r>
              <a:rPr lang="en-US" sz="1200" b="1" dirty="0">
                <a:effectLst>
                  <a:outerShdw blurRad="38100" dist="38100" dir="2700000" algn="tl">
                    <a:srgbClr val="FFFFFF"/>
                  </a:outerShdw>
                </a:effectLst>
              </a:rPr>
              <a:t>WIRE AND WIRE CONNECTORS</a:t>
            </a:r>
            <a:r>
              <a:rPr lang="en-US" sz="1200" dirty="0">
                <a:effectLst>
                  <a:outerShdw blurRad="38100" dist="38100" dir="2700000" algn="tl">
                    <a:srgbClr val="FFFFFF"/>
                  </a:outerShdw>
                </a:effectLst>
              </a:rPr>
              <a:t> </a:t>
            </a:r>
          </a:p>
          <a:p>
            <a:r>
              <a:rPr lang="en-US" sz="1200" b="1" dirty="0">
                <a:effectLst>
                  <a:outerShdw blurRad="38100" dist="38100" dir="2700000" algn="tl">
                    <a:srgbClr val="FFFFFF"/>
                  </a:outerShdw>
                </a:effectLst>
              </a:rPr>
              <a:t>WOOD FLOORING - OAK &amp; APITONG</a:t>
            </a:r>
            <a:endParaRPr lang="en-US" sz="1200" b="1" dirty="0"/>
          </a:p>
        </p:txBody>
      </p:sp>
      <p:pic>
        <p:nvPicPr>
          <p:cNvPr id="4" name="Picture 3" descr="firstSrclogo.jpg"/>
          <p:cNvPicPr>
            <a:picLocks noChangeAspect="1"/>
          </p:cNvPicPr>
          <p:nvPr/>
        </p:nvPicPr>
        <p:blipFill>
          <a:blip r:embed="rId4" cstate="print"/>
          <a:stretch>
            <a:fillRect/>
          </a:stretch>
        </p:blipFill>
        <p:spPr>
          <a:xfrm>
            <a:off x="990600" y="720969"/>
            <a:ext cx="762000" cy="955431"/>
          </a:xfrm>
          <a:prstGeom prst="rect">
            <a:avLst/>
          </a:prstGeom>
        </p:spPr>
      </p:pic>
    </p:spTree>
  </p:cSld>
  <p:clrMapOvr>
    <a:masterClrMapping/>
  </p:clrMapOvr>
  <p:transition spd="med">
    <p:blinds/>
    <p:sndAc>
      <p:stSnd>
        <p:snd r:embed="rId3" name="projctor.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538" y="916127"/>
            <a:ext cx="8162925" cy="707886"/>
          </a:xfrm>
        </p:spPr>
        <p:txBody>
          <a:bodyPr/>
          <a:lstStyle/>
          <a:p>
            <a:r>
              <a:rPr lang="en-US" sz="4000" dirty="0" smtClean="0"/>
              <a:t>Parts Inventory / Warehouse</a:t>
            </a:r>
            <a:endParaRPr lang="en-US" sz="4000" dirty="0"/>
          </a:p>
        </p:txBody>
      </p:sp>
      <p:pic>
        <p:nvPicPr>
          <p:cNvPr id="4" name="Content Placeholder 3" descr="3511F.jpg"/>
          <p:cNvPicPr>
            <a:picLocks noGrp="1" noChangeAspect="1"/>
          </p:cNvPicPr>
          <p:nvPr>
            <p:ph idx="1"/>
          </p:nvPr>
        </p:nvPicPr>
        <p:blipFill>
          <a:blip r:embed="rId4" cstate="print"/>
          <a:stretch>
            <a:fillRect/>
          </a:stretch>
        </p:blipFill>
        <p:spPr>
          <a:xfrm>
            <a:off x="762000" y="2209800"/>
            <a:ext cx="7543800" cy="4191000"/>
          </a:xfrm>
        </p:spPr>
      </p:pic>
    </p:spTree>
  </p:cSld>
  <p:clrMapOvr>
    <a:masterClrMapping/>
  </p:clrMapOvr>
  <p:transition spd="med">
    <p:blinds/>
    <p:sndAc>
      <p:stSnd>
        <p:snd r:embed="rId3" name="projctor.wav"/>
      </p:stSnd>
    </p:sndAc>
  </p:transition>
</p:sld>
</file>

<file path=ppt/theme/theme1.xml><?xml version="1.0" encoding="utf-8"?>
<a:theme xmlns:a="http://schemas.openxmlformats.org/drawingml/2006/main" name="Bold Stripes">
  <a:themeElements>
    <a:clrScheme name="">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C0C0C0"/>
      </a:hlink>
      <a:folHlink>
        <a:srgbClr val="9A0000"/>
      </a:folHlink>
    </a:clrScheme>
    <a:fontScheme name="Bold Stripe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Bold Stripes 1">
        <a:dk1>
          <a:srgbClr val="356677"/>
        </a:dk1>
        <a:lt1>
          <a:srgbClr val="FFFFFF"/>
        </a:lt1>
        <a:dk2>
          <a:srgbClr val="3E798E"/>
        </a:dk2>
        <a:lt2>
          <a:srgbClr val="FFFFCC"/>
        </a:lt2>
        <a:accent1>
          <a:srgbClr val="7FA0B1"/>
        </a:accent1>
        <a:accent2>
          <a:srgbClr val="3A7184"/>
        </a:accent2>
        <a:accent3>
          <a:srgbClr val="AFBEC6"/>
        </a:accent3>
        <a:accent4>
          <a:srgbClr val="DADADA"/>
        </a:accent4>
        <a:accent5>
          <a:srgbClr val="C0CDD5"/>
        </a:accent5>
        <a:accent6>
          <a:srgbClr val="346677"/>
        </a:accent6>
        <a:hlink>
          <a:srgbClr val="FFBF0B"/>
        </a:hlink>
        <a:folHlink>
          <a:srgbClr val="CC9900"/>
        </a:folHlink>
      </a:clrScheme>
      <a:clrMap bg1="dk2" tx1="lt1" bg2="dk1" tx2="lt2" accent1="accent1" accent2="accent2" accent3="accent3" accent4="accent4" accent5="accent5" accent6="accent6" hlink="hlink" folHlink="folHlink"/>
    </a:extraClrScheme>
    <a:extraClrScheme>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clrMap bg1="lt1" tx1="dk1" bg2="lt2" tx2="dk2" accent1="accent1" accent2="accent2" accent3="accent3" accent4="accent4" accent5="accent5" accent6="accent6" hlink="hlink" folHlink="folHlink"/>
    </a:extraClrScheme>
    <a:extraClrScheme>
      <a:clrScheme name="Bold Stripes 3">
        <a:dk1>
          <a:srgbClr val="000000"/>
        </a:dk1>
        <a:lt1>
          <a:srgbClr val="EAEAEA"/>
        </a:lt1>
        <a:dk2>
          <a:srgbClr val="000000"/>
        </a:dk2>
        <a:lt2>
          <a:srgbClr val="EAEAEA"/>
        </a:lt2>
        <a:accent1>
          <a:srgbClr val="FFFFFF"/>
        </a:accent1>
        <a:accent2>
          <a:srgbClr val="DDDDDD"/>
        </a:accent2>
        <a:accent3>
          <a:srgbClr val="F3F3F3"/>
        </a:accent3>
        <a:accent4>
          <a:srgbClr val="000000"/>
        </a:accent4>
        <a:accent5>
          <a:srgbClr val="FFFFFF"/>
        </a:accent5>
        <a:accent6>
          <a:srgbClr val="C8C8C8"/>
        </a:accent6>
        <a:hlink>
          <a:srgbClr val="777777"/>
        </a:hlink>
        <a:folHlink>
          <a:srgbClr val="969696"/>
        </a:folHlink>
      </a:clrScheme>
      <a:clrMap bg1="lt1" tx1="dk1" bg2="lt2" tx2="dk2" accent1="accent1" accent2="accent2" accent3="accent3" accent4="accent4" accent5="accent5" accent6="accent6" hlink="hlink" folHlink="folHlink"/>
    </a:extraClrScheme>
    <a:extraClrScheme>
      <a:clrScheme name="Bold Stripes 4">
        <a:dk1>
          <a:srgbClr val="492417"/>
        </a:dk1>
        <a:lt1>
          <a:srgbClr val="D4D5C3"/>
        </a:lt1>
        <a:dk2>
          <a:srgbClr val="6E4900"/>
        </a:dk2>
        <a:lt2>
          <a:srgbClr val="B9BA9C"/>
        </a:lt2>
        <a:accent1>
          <a:srgbClr val="DBD8CF"/>
        </a:accent1>
        <a:accent2>
          <a:srgbClr val="C7C8B0"/>
        </a:accent2>
        <a:accent3>
          <a:srgbClr val="E6E7DE"/>
        </a:accent3>
        <a:accent4>
          <a:srgbClr val="3D1D12"/>
        </a:accent4>
        <a:accent5>
          <a:srgbClr val="EAE9E4"/>
        </a:accent5>
        <a:accent6>
          <a:srgbClr val="B4B59F"/>
        </a:accent6>
        <a:hlink>
          <a:srgbClr val="CC99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969696"/>
    </a:hlink>
    <a:folHlink>
      <a:srgbClr val="9A0000"/>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Office\Templates\Presentation Designs\Bold Stripes.pot</Template>
  <TotalTime>1550</TotalTime>
  <Words>1121</Words>
  <Application>Microsoft Office PowerPoint</Application>
  <PresentationFormat>Overhead</PresentationFormat>
  <Paragraphs>122</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Bold Stripes</vt:lpstr>
      <vt:lpstr>Consolidated Trailers, Inc.</vt:lpstr>
      <vt:lpstr>        Consolidated Trailers Overview</vt:lpstr>
      <vt:lpstr>1851 Edison Highway</vt:lpstr>
      <vt:lpstr>Factory Authorized Service</vt:lpstr>
      <vt:lpstr>Semi-Trailer Bays</vt:lpstr>
      <vt:lpstr>Our Location in Baltimore</vt:lpstr>
      <vt:lpstr>Semi-Trailer Parts &amp; Accessories</vt:lpstr>
      <vt:lpstr>     Product Line Sheet</vt:lpstr>
      <vt:lpstr>Parts Inventory / Warehouse</vt:lpstr>
      <vt:lpstr>Great Dane Classic Vans</vt:lpstr>
      <vt:lpstr>Great Dane Classic Reefers</vt:lpstr>
      <vt:lpstr>Great Dane Platform</vt:lpstr>
      <vt:lpstr>Wells Cargo Gooseneck</vt:lpstr>
      <vt:lpstr>Wells Cargo Enclosed Trailers</vt:lpstr>
      <vt:lpstr>Success Stories</vt:lpstr>
      <vt:lpstr>Certifications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Dale B. Cole Jr.</cp:lastModifiedBy>
  <cp:revision>86</cp:revision>
  <cp:lastPrinted>1601-01-01T00:00:00Z</cp:lastPrinted>
  <dcterms:created xsi:type="dcterms:W3CDTF">1601-01-01T00:00:00Z</dcterms:created>
  <dcterms:modified xsi:type="dcterms:W3CDTF">2011-02-16T15:33:54Z</dcterms:modified>
</cp:coreProperties>
</file>